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6.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7" r:id="rId2"/>
    <p:sldId id="261" r:id="rId3"/>
    <p:sldId id="276" r:id="rId4"/>
    <p:sldId id="333" r:id="rId5"/>
    <p:sldId id="268" r:id="rId6"/>
    <p:sldId id="334" r:id="rId7"/>
    <p:sldId id="280" r:id="rId8"/>
    <p:sldId id="278" r:id="rId9"/>
    <p:sldId id="355" r:id="rId10"/>
    <p:sldId id="304" r:id="rId11"/>
    <p:sldId id="272" r:id="rId12"/>
    <p:sldId id="305" r:id="rId13"/>
    <p:sldId id="279" r:id="rId14"/>
    <p:sldId id="306" r:id="rId15"/>
    <p:sldId id="302" r:id="rId16"/>
    <p:sldId id="325" r:id="rId17"/>
    <p:sldId id="310" r:id="rId18"/>
    <p:sldId id="311" r:id="rId19"/>
    <p:sldId id="263" r:id="rId20"/>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2550" y="1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2024-04-22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2024-04-22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48.xml"/><Relationship Id="rId7"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13.png"/><Relationship Id="rId5" Type="http://schemas.openxmlformats.org/officeDocument/2006/relationships/tags" Target="../tags/tag50.xml"/><Relationship Id="rId10" Type="http://schemas.openxmlformats.org/officeDocument/2006/relationships/image" Target="../media/image4.png"/><Relationship Id="rId4" Type="http://schemas.openxmlformats.org/officeDocument/2006/relationships/tags" Target="../tags/tag49.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wmf"/><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oleObject" Target="../embeddings/oleObject1.bin"/><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4.png"/><Relationship Id="rId5" Type="http://schemas.openxmlformats.org/officeDocument/2006/relationships/tags" Target="../tags/tag56.xml"/><Relationship Id="rId10" Type="http://schemas.openxmlformats.org/officeDocument/2006/relationships/image" Target="../media/image3.png"/><Relationship Id="rId4" Type="http://schemas.openxmlformats.org/officeDocument/2006/relationships/tags" Target="../tags/tag55.xml"/><Relationship Id="rId9" Type="http://schemas.openxmlformats.org/officeDocument/2006/relationships/notesSlide" Target="../notesSlides/notesSlide11.xml"/><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8.png"/><Relationship Id="rId3" Type="http://schemas.openxmlformats.org/officeDocument/2006/relationships/tags" Target="../tags/tag61.xml"/><Relationship Id="rId7" Type="http://schemas.openxmlformats.org/officeDocument/2006/relationships/slideLayout" Target="../slideLayouts/slideLayout2.xml"/><Relationship Id="rId12" Type="http://schemas.openxmlformats.org/officeDocument/2006/relationships/image" Target="../media/image17.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6.png"/><Relationship Id="rId5" Type="http://schemas.openxmlformats.org/officeDocument/2006/relationships/tags" Target="../tags/tag63.xml"/><Relationship Id="rId10" Type="http://schemas.openxmlformats.org/officeDocument/2006/relationships/image" Target="../media/image4.png"/><Relationship Id="rId4" Type="http://schemas.openxmlformats.org/officeDocument/2006/relationships/tags" Target="../tags/tag62.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21.png"/><Relationship Id="rId3" Type="http://schemas.openxmlformats.org/officeDocument/2006/relationships/tags" Target="../tags/tag67.xml"/><Relationship Id="rId7" Type="http://schemas.openxmlformats.org/officeDocument/2006/relationships/slideLayout" Target="../slideLayouts/slideLayout2.xml"/><Relationship Id="rId12" Type="http://schemas.openxmlformats.org/officeDocument/2006/relationships/image" Target="../media/image20.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19.png"/><Relationship Id="rId5" Type="http://schemas.openxmlformats.org/officeDocument/2006/relationships/tags" Target="../tags/tag69.xml"/><Relationship Id="rId10" Type="http://schemas.openxmlformats.org/officeDocument/2006/relationships/image" Target="../media/image4.png"/><Relationship Id="rId4" Type="http://schemas.openxmlformats.org/officeDocument/2006/relationships/tags" Target="../tags/tag68.xml"/><Relationship Id="rId9" Type="http://schemas.openxmlformats.org/officeDocument/2006/relationships/image" Target="../media/image3.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73.xml"/><Relationship Id="rId7"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23.png"/><Relationship Id="rId5" Type="http://schemas.openxmlformats.org/officeDocument/2006/relationships/tags" Target="../tags/tag75.xml"/><Relationship Id="rId10" Type="http://schemas.openxmlformats.org/officeDocument/2006/relationships/image" Target="../media/image4.png"/><Relationship Id="rId4" Type="http://schemas.openxmlformats.org/officeDocument/2006/relationships/tags" Target="../tags/tag74.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79.xml"/><Relationship Id="rId7" Type="http://schemas.openxmlformats.org/officeDocument/2006/relationships/slideLayout" Target="../slideLayouts/slideLayout2.xml"/><Relationship Id="rId12" Type="http://schemas.openxmlformats.org/officeDocument/2006/relationships/image" Target="../media/image25.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24.png"/><Relationship Id="rId5" Type="http://schemas.openxmlformats.org/officeDocument/2006/relationships/tags" Target="../tags/tag81.xml"/><Relationship Id="rId10" Type="http://schemas.openxmlformats.org/officeDocument/2006/relationships/image" Target="../media/image4.png"/><Relationship Id="rId4" Type="http://schemas.openxmlformats.org/officeDocument/2006/relationships/tags" Target="../tags/tag80.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85.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26.png"/><Relationship Id="rId5" Type="http://schemas.openxmlformats.org/officeDocument/2006/relationships/tags" Target="../tags/tag87.xml"/><Relationship Id="rId10" Type="http://schemas.openxmlformats.org/officeDocument/2006/relationships/image" Target="../media/image4.png"/><Relationship Id="rId4" Type="http://schemas.openxmlformats.org/officeDocument/2006/relationships/tags" Target="../tags/tag86.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91.xml"/><Relationship Id="rId7"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28.png"/><Relationship Id="rId5" Type="http://schemas.openxmlformats.org/officeDocument/2006/relationships/tags" Target="../tags/tag93.xml"/><Relationship Id="rId10" Type="http://schemas.openxmlformats.org/officeDocument/2006/relationships/image" Target="../media/image4.png"/><Relationship Id="rId4" Type="http://schemas.openxmlformats.org/officeDocument/2006/relationships/tags" Target="../tags/tag92.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97.xml"/><Relationship Id="rId7"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29.png"/><Relationship Id="rId5" Type="http://schemas.openxmlformats.org/officeDocument/2006/relationships/tags" Target="../tags/tag99.xml"/><Relationship Id="rId10" Type="http://schemas.openxmlformats.org/officeDocument/2006/relationships/image" Target="../media/image4.png"/><Relationship Id="rId4" Type="http://schemas.openxmlformats.org/officeDocument/2006/relationships/tags" Target="../tags/tag98.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hyperlink" Target="github.com/zihaonian/Graduation_Design" TargetMode="Externa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0.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5.xml"/><Relationship Id="rId7"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4.png"/><Relationship Id="rId4" Type="http://schemas.openxmlformats.org/officeDocument/2006/relationships/tags" Target="../tags/tag6.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1.xml"/><Relationship Id="rId7"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4.png"/><Relationship Id="rId4" Type="http://schemas.openxmlformats.org/officeDocument/2006/relationships/tags" Target="../tags/tag1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7.xml"/><Relationship Id="rId7"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image" Target="../media/image4.png"/><Relationship Id="rId4" Type="http://schemas.openxmlformats.org/officeDocument/2006/relationships/tags" Target="../tags/tag18.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4.png"/><Relationship Id="rId5" Type="http://schemas.openxmlformats.org/officeDocument/2006/relationships/tags" Target="../tags/tag25.xml"/><Relationship Id="rId10" Type="http://schemas.openxmlformats.org/officeDocument/2006/relationships/image" Target="../media/image3.png"/><Relationship Id="rId4" Type="http://schemas.openxmlformats.org/officeDocument/2006/relationships/tags" Target="../tags/tag24.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7.png"/><Relationship Id="rId3" Type="http://schemas.openxmlformats.org/officeDocument/2006/relationships/tags" Target="../tags/tag30.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5.png"/><Relationship Id="rId5" Type="http://schemas.openxmlformats.org/officeDocument/2006/relationships/tags" Target="../tags/tag32.xml"/><Relationship Id="rId10" Type="http://schemas.openxmlformats.org/officeDocument/2006/relationships/image" Target="../media/image4.png"/><Relationship Id="rId4" Type="http://schemas.openxmlformats.org/officeDocument/2006/relationships/tags" Target="../tags/tag31.xml"/><Relationship Id="rId9" Type="http://schemas.openxmlformats.org/officeDocument/2006/relationships/image" Target="../media/image3.png"/><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36.xml"/><Relationship Id="rId7" Type="http://schemas.openxmlformats.org/officeDocument/2006/relationships/slideLayout" Target="../slideLayouts/slideLayout2.xml"/><Relationship Id="rId12" Type="http://schemas.openxmlformats.org/officeDocument/2006/relationships/image" Target="../media/image1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9.png"/><Relationship Id="rId5" Type="http://schemas.openxmlformats.org/officeDocument/2006/relationships/tags" Target="../tags/tag38.xml"/><Relationship Id="rId10" Type="http://schemas.openxmlformats.org/officeDocument/2006/relationships/image" Target="../media/image4.png"/><Relationship Id="rId4" Type="http://schemas.openxmlformats.org/officeDocument/2006/relationships/tags" Target="../tags/tag37.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42.xml"/><Relationship Id="rId7" Type="http://schemas.openxmlformats.org/officeDocument/2006/relationships/slideLayout" Target="../slideLayouts/slideLayout2.xml"/><Relationship Id="rId12" Type="http://schemas.openxmlformats.org/officeDocument/2006/relationships/image" Target="../media/image1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1.png"/><Relationship Id="rId5" Type="http://schemas.openxmlformats.org/officeDocument/2006/relationships/tags" Target="../tags/tag44.xml"/><Relationship Id="rId10" Type="http://schemas.openxmlformats.org/officeDocument/2006/relationships/image" Target="../media/image4.png"/><Relationship Id="rId4" Type="http://schemas.openxmlformats.org/officeDocument/2006/relationships/tags" Target="../tags/tag43.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635" y="3162300"/>
            <a:ext cx="12192000" cy="1106805"/>
          </a:xfrm>
          <a:prstGeom prst="rect">
            <a:avLst/>
          </a:prstGeom>
          <a:noFill/>
        </p:spPr>
        <p:txBody>
          <a:bodyPr wrap="square" rtlCol="0">
            <a:spAutoFit/>
          </a:bodyPr>
          <a:lstStyle/>
          <a:p>
            <a:pPr algn="ctr"/>
            <a:r>
              <a:rPr lang="zh-CN" altLang="en-US" sz="6600" dirty="0">
                <a:solidFill>
                  <a:srgbClr val="0000FF"/>
                </a:solidFill>
                <a:latin typeface="宋体" panose="02010600030101010101" pitchFamily="2" charset="-122"/>
                <a:ea typeface="宋体" panose="02010600030101010101" pitchFamily="2" charset="-122"/>
              </a:rPr>
              <a:t>毕业论文中期答辩</a:t>
            </a:r>
          </a:p>
        </p:txBody>
      </p:sp>
      <p:sp>
        <p:nvSpPr>
          <p:cNvPr id="2" name="文本框 1"/>
          <p:cNvSpPr txBox="1"/>
          <p:nvPr>
            <p:custDataLst>
              <p:tags r:id="rId1"/>
            </p:custDataLst>
          </p:nvPr>
        </p:nvSpPr>
        <p:spPr>
          <a:xfrm>
            <a:off x="2593438" y="4338955"/>
            <a:ext cx="8434705" cy="429895"/>
          </a:xfrm>
          <a:prstGeom prst="rect">
            <a:avLst/>
          </a:prstGeom>
          <a:noFill/>
        </p:spPr>
        <p:txBody>
          <a:bodyPr wrap="square" rtlCol="0">
            <a:spAutoFit/>
          </a:bodyPr>
          <a:lstStyle/>
          <a:p>
            <a:r>
              <a:rPr lang="zh-CN" altLang="en-US" sz="2200" dirty="0">
                <a:solidFill>
                  <a:schemeClr val="tx1">
                    <a:lumMod val="75000"/>
                    <a:lumOff val="25000"/>
                  </a:schemeClr>
                </a:solidFill>
                <a:latin typeface="宋体" panose="02010600030101010101" pitchFamily="2" charset="-122"/>
                <a:ea typeface="宋体" panose="02010600030101010101" pitchFamily="2" charset="-122"/>
              </a:rPr>
              <a:t>毕业设计题目：基于</a:t>
            </a:r>
            <a:r>
              <a:rPr lang="en-US" altLang="zh-CN" sz="2200" dirty="0">
                <a:solidFill>
                  <a:schemeClr val="tx1">
                    <a:lumMod val="75000"/>
                    <a:lumOff val="25000"/>
                  </a:schemeClr>
                </a:solidFill>
                <a:latin typeface="宋体" panose="02010600030101010101" pitchFamily="2" charset="-122"/>
                <a:ea typeface="宋体" panose="02010600030101010101" pitchFamily="2" charset="-122"/>
              </a:rPr>
              <a:t>STM32</a:t>
            </a:r>
            <a:r>
              <a:rPr lang="zh-CN" altLang="en-US" sz="2200" dirty="0">
                <a:solidFill>
                  <a:schemeClr val="tx1">
                    <a:lumMod val="75000"/>
                    <a:lumOff val="25000"/>
                  </a:schemeClr>
                </a:solidFill>
                <a:latin typeface="宋体" panose="02010600030101010101" pitchFamily="2" charset="-122"/>
                <a:ea typeface="宋体" panose="02010600030101010101" pitchFamily="2" charset="-122"/>
              </a:rPr>
              <a:t>的智能温室大棚控制系统设计</a:t>
            </a:r>
          </a:p>
        </p:txBody>
      </p:sp>
      <p:sp>
        <p:nvSpPr>
          <p:cNvPr id="3" name="文本框 2"/>
          <p:cNvSpPr txBox="1"/>
          <p:nvPr/>
        </p:nvSpPr>
        <p:spPr>
          <a:xfrm>
            <a:off x="8437880" y="4838700"/>
            <a:ext cx="3338830" cy="1630045"/>
          </a:xfrm>
          <a:prstGeom prst="rect">
            <a:avLst/>
          </a:prstGeom>
          <a:noFill/>
        </p:spPr>
        <p:txBody>
          <a:bodyPr wrap="square" rtlCol="0">
            <a:spAutoFit/>
          </a:bodyPr>
          <a:lstStyle/>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姓    名：年志豪</a:t>
            </a:r>
            <a:endParaRPr lang="zh-CN" altLang="en-US" sz="2000"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专    业：</a:t>
            </a:r>
            <a:r>
              <a:rPr lang="en-US" altLang="zh-CN" sz="2000" dirty="0">
                <a:solidFill>
                  <a:schemeClr val="tx1">
                    <a:lumMod val="75000"/>
                    <a:lumOff val="25000"/>
                  </a:schemeClr>
                </a:solidFill>
                <a:latin typeface="宋体" panose="02010600030101010101" pitchFamily="2" charset="-122"/>
                <a:ea typeface="宋体" panose="02010600030101010101" pitchFamily="2" charset="-122"/>
                <a:sym typeface="+mn-ea"/>
              </a:rPr>
              <a:t>20</a:t>
            </a: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电子二班</a:t>
            </a:r>
            <a:endParaRPr lang="zh-CN" altLang="en-US" sz="2000"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学    号：</a:t>
            </a:r>
            <a:r>
              <a:rPr lang="en-US" altLang="zh-CN" sz="2000" dirty="0">
                <a:solidFill>
                  <a:schemeClr val="tx1">
                    <a:lumMod val="75000"/>
                    <a:lumOff val="25000"/>
                  </a:schemeClr>
                </a:solidFill>
                <a:latin typeface="宋体" panose="02010600030101010101" pitchFamily="2" charset="-122"/>
                <a:ea typeface="宋体" panose="02010600030101010101" pitchFamily="2" charset="-122"/>
                <a:sym typeface="+mn-ea"/>
              </a:rPr>
              <a:t>20210040216</a:t>
            </a:r>
            <a:endParaRPr lang="zh-CN" altLang="en-US" sz="2000"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sym typeface="+mn-ea"/>
              </a:rPr>
              <a:t>指导老师：邵慧</a:t>
            </a:r>
            <a:endParaRPr lang="en-US" altLang="zh-CN" sz="2000" dirty="0">
              <a:solidFill>
                <a:schemeClr val="tx1">
                  <a:lumMod val="75000"/>
                  <a:lumOff val="25000"/>
                </a:schemeClr>
              </a:solidFill>
              <a:latin typeface="宋体" panose="02010600030101010101" pitchFamily="2" charset="-122"/>
              <a:ea typeface="宋体" panose="02010600030101010101" pitchFamily="2" charset="-122"/>
              <a:sym typeface="+mn-ea"/>
            </a:endParaRPr>
          </a:p>
          <a:p>
            <a:pPr algn="l">
              <a:lnSpc>
                <a:spcPct val="100000"/>
              </a:lnSpc>
              <a:buClrTx/>
              <a:buSzTx/>
              <a:buFontTx/>
            </a:pPr>
            <a:r>
              <a:rPr lang="zh-CN" altLang="en-US" sz="2000" dirty="0">
                <a:solidFill>
                  <a:schemeClr val="tx1">
                    <a:lumMod val="75000"/>
                    <a:lumOff val="25000"/>
                  </a:schemeClr>
                </a:solidFill>
                <a:latin typeface="宋体" panose="02010600030101010101" pitchFamily="2" charset="-122"/>
                <a:ea typeface="宋体" panose="02010600030101010101" pitchFamily="2" charset="-122"/>
              </a:rPr>
              <a:t>答辩日期：</a:t>
            </a:r>
            <a:r>
              <a:rPr lang="en-US" altLang="zh-CN" sz="2000" dirty="0">
                <a:solidFill>
                  <a:schemeClr val="tx1">
                    <a:lumMod val="75000"/>
                    <a:lumOff val="25000"/>
                  </a:schemeClr>
                </a:solidFill>
                <a:latin typeface="宋体" panose="02010600030101010101" pitchFamily="2" charset="-122"/>
                <a:ea typeface="宋体" panose="02010600030101010101" pitchFamily="2" charset="-122"/>
              </a:rPr>
              <a:t>2024</a:t>
            </a:r>
            <a:r>
              <a:rPr lang="zh-CN" altLang="en-US" sz="2000" dirty="0">
                <a:solidFill>
                  <a:schemeClr val="tx1">
                    <a:lumMod val="75000"/>
                    <a:lumOff val="25000"/>
                  </a:schemeClr>
                </a:solidFill>
                <a:latin typeface="宋体" panose="02010600030101010101" pitchFamily="2" charset="-122"/>
                <a:ea typeface="宋体" panose="02010600030101010101" pitchFamily="2" charset="-122"/>
              </a:rPr>
              <a:t>年</a:t>
            </a:r>
            <a:r>
              <a:rPr lang="en-US" altLang="zh-CN" sz="2000" dirty="0">
                <a:solidFill>
                  <a:schemeClr val="tx1">
                    <a:lumMod val="75000"/>
                    <a:lumOff val="25000"/>
                  </a:schemeClr>
                </a:solidFill>
                <a:latin typeface="宋体" panose="02010600030101010101" pitchFamily="2" charset="-122"/>
                <a:ea typeface="宋体" panose="02010600030101010101" pitchFamily="2" charset="-122"/>
              </a:rPr>
              <a:t>4</a:t>
            </a:r>
            <a:r>
              <a:rPr lang="zh-CN" altLang="en-US" sz="2000" dirty="0">
                <a:solidFill>
                  <a:schemeClr val="tx1">
                    <a:lumMod val="75000"/>
                    <a:lumOff val="25000"/>
                  </a:schemeClr>
                </a:solidFill>
                <a:latin typeface="宋体" panose="02010600030101010101" pitchFamily="2" charset="-122"/>
                <a:ea typeface="宋体" panose="02010600030101010101" pitchFamily="2" charset="-122"/>
              </a:rPr>
              <a:t>月</a:t>
            </a:r>
            <a:r>
              <a:rPr lang="en-US" altLang="zh-CN" sz="2000" dirty="0">
                <a:solidFill>
                  <a:schemeClr val="tx1">
                    <a:lumMod val="75000"/>
                    <a:lumOff val="25000"/>
                  </a:schemeClr>
                </a:solidFill>
                <a:latin typeface="宋体" panose="02010600030101010101" pitchFamily="2" charset="-122"/>
                <a:ea typeface="宋体" panose="02010600030101010101" pitchFamily="2" charset="-122"/>
              </a:rPr>
              <a:t>24</a:t>
            </a:r>
            <a:r>
              <a:rPr lang="zh-CN" altLang="en-US" sz="2000" dirty="0">
                <a:solidFill>
                  <a:schemeClr val="tx1">
                    <a:lumMod val="75000"/>
                    <a:lumOff val="25000"/>
                  </a:schemeClr>
                </a:solidFill>
                <a:latin typeface="宋体" panose="02010600030101010101" pitchFamily="2" charset="-122"/>
                <a:ea typeface="宋体" panose="02010600030101010101" pitchFamily="2" charset="-122"/>
              </a:rPr>
              <a:t>日</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3" name="灯片编号占位符 2"/>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6" name="图片 5">
            <a:extLst>
              <a:ext uri="{FF2B5EF4-FFF2-40B4-BE49-F238E27FC236}">
                <a16:creationId xmlns:a16="http://schemas.microsoft.com/office/drawing/2014/main" id="{DD83E83D-2CAF-10AD-CE52-1C649DECB77A}"/>
              </a:ext>
            </a:extLst>
          </p:cNvPr>
          <p:cNvPicPr>
            <a:picLocks noChangeAspect="1"/>
          </p:cNvPicPr>
          <p:nvPr/>
        </p:nvPicPr>
        <p:blipFill rotWithShape="1">
          <a:blip r:embed="rId11"/>
          <a:srcRect b="4891"/>
          <a:stretch/>
        </p:blipFill>
        <p:spPr>
          <a:xfrm>
            <a:off x="12041" y="815976"/>
            <a:ext cx="12192000" cy="60420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6"/>
              </p:custDataLst>
            </p:nvPr>
          </p:nvPicPr>
          <p:blipFill rotWithShape="1">
            <a:blip r:embed="rId10">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7"/>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1"/>
          <a:stretch>
            <a:fillRect/>
          </a:stretch>
        </p:blipFill>
        <p:spPr>
          <a:xfrm>
            <a:off x="10020300" y="286385"/>
            <a:ext cx="1744980" cy="424815"/>
          </a:xfrm>
          <a:prstGeom prst="rect">
            <a:avLst/>
          </a:prstGeom>
        </p:spPr>
      </p:pic>
      <p:sp>
        <p:nvSpPr>
          <p:cNvPr id="14" name="文本框 13"/>
          <p:cNvSpPr txBox="1"/>
          <p:nvPr>
            <p:custDataLst>
              <p:tags r:id="rId5"/>
            </p:custDataLst>
          </p:nvPr>
        </p:nvSpPr>
        <p:spPr>
          <a:xfrm>
            <a:off x="1282700" y="891540"/>
            <a:ext cx="4064000" cy="368300"/>
          </a:xfrm>
          <a:prstGeom prst="rect">
            <a:avLst/>
          </a:prstGeom>
          <a:noFill/>
        </p:spPr>
        <p:txBody>
          <a:bodyPr wrap="square" rtlCol="0">
            <a:spAutoFit/>
          </a:bodyPr>
          <a:lstStyle/>
          <a:p>
            <a:r>
              <a:rPr lang="zh-CN" altLang="en-US" dirty="0"/>
              <a:t>电路原理图</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11</a:t>
            </a:fld>
            <a:endParaRPr lang="zh-CN" altLang="en-US"/>
          </a:p>
        </p:txBody>
      </p:sp>
      <p:graphicFrame>
        <p:nvGraphicFramePr>
          <p:cNvPr id="5" name="对象 4">
            <a:extLst>
              <a:ext uri="{FF2B5EF4-FFF2-40B4-BE49-F238E27FC236}">
                <a16:creationId xmlns:a16="http://schemas.microsoft.com/office/drawing/2014/main" id="{4F630B71-58E6-866F-A421-4E0948F98BBA}"/>
              </a:ext>
            </a:extLst>
          </p:cNvPr>
          <p:cNvGraphicFramePr>
            <a:graphicFrameLocks noChangeAspect="1"/>
          </p:cNvGraphicFramePr>
          <p:nvPr>
            <p:extLst>
              <p:ext uri="{D42A27DB-BD31-4B8C-83A1-F6EECF244321}">
                <p14:modId xmlns:p14="http://schemas.microsoft.com/office/powerpoint/2010/main" val="2374639073"/>
              </p:ext>
            </p:extLst>
          </p:nvPr>
        </p:nvGraphicFramePr>
        <p:xfrm>
          <a:off x="1" y="-69219"/>
          <a:ext cx="12191999" cy="6927216"/>
        </p:xfrm>
        <a:graphic>
          <a:graphicData uri="http://schemas.openxmlformats.org/presentationml/2006/ole">
            <mc:AlternateContent xmlns:mc="http://schemas.openxmlformats.org/markup-compatibility/2006">
              <mc:Choice xmlns:v="urn:schemas-microsoft-com:vml" Requires="v">
                <p:oleObj name="PDF" r:id="rId12" imgW="0" imgH="360" progId="FoxitPhantomPDF.Document">
                  <p:embed/>
                </p:oleObj>
              </mc:Choice>
              <mc:Fallback>
                <p:oleObj name="PDF" r:id="rId12" imgW="0" imgH="360" progId="FoxitPhantomPDF.Document">
                  <p:embed/>
                  <p:pic>
                    <p:nvPicPr>
                      <p:cNvPr id="0" name=""/>
                      <p:cNvPicPr/>
                      <p:nvPr/>
                    </p:nvPicPr>
                    <p:blipFill>
                      <a:blip r:embed="rId13"/>
                      <a:stretch>
                        <a:fillRect/>
                      </a:stretch>
                    </p:blipFill>
                    <p:spPr>
                      <a:xfrm>
                        <a:off x="1" y="-69219"/>
                        <a:ext cx="12191999" cy="6927216"/>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95C578D1-E998-4B80-FED8-D0ECF53817C8}"/>
              </a:ext>
            </a:extLst>
          </p:cNvPr>
          <p:cNvPicPr>
            <a:picLocks noChangeAspect="1"/>
          </p:cNvPicPr>
          <p:nvPr/>
        </p:nvPicPr>
        <p:blipFill>
          <a:blip r:embed="rId14"/>
          <a:stretch>
            <a:fillRect/>
          </a:stretch>
        </p:blipFill>
        <p:spPr>
          <a:xfrm>
            <a:off x="196055" y="-27000"/>
            <a:ext cx="4115157" cy="4938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12</a:t>
            </a:fld>
            <a:endParaRPr lang="zh-CN" altLang="en-US"/>
          </a:p>
        </p:txBody>
      </p:sp>
      <p:pic>
        <p:nvPicPr>
          <p:cNvPr id="6" name="图片 5">
            <a:extLst>
              <a:ext uri="{FF2B5EF4-FFF2-40B4-BE49-F238E27FC236}">
                <a16:creationId xmlns:a16="http://schemas.microsoft.com/office/drawing/2014/main" id="{7776ECF2-CEA5-E2BA-A129-7E53312F0E33}"/>
              </a:ext>
            </a:extLst>
          </p:cNvPr>
          <p:cNvPicPr>
            <a:picLocks noChangeAspect="1"/>
          </p:cNvPicPr>
          <p:nvPr/>
        </p:nvPicPr>
        <p:blipFill>
          <a:blip r:embed="rId11"/>
          <a:stretch>
            <a:fillRect/>
          </a:stretch>
        </p:blipFill>
        <p:spPr>
          <a:xfrm>
            <a:off x="2192521" y="972615"/>
            <a:ext cx="3978275" cy="5828635"/>
          </a:xfrm>
          <a:prstGeom prst="rect">
            <a:avLst/>
          </a:prstGeom>
        </p:spPr>
      </p:pic>
      <p:pic>
        <p:nvPicPr>
          <p:cNvPr id="8" name="图片 7">
            <a:extLst>
              <a:ext uri="{FF2B5EF4-FFF2-40B4-BE49-F238E27FC236}">
                <a16:creationId xmlns:a16="http://schemas.microsoft.com/office/drawing/2014/main" id="{E8666433-7B16-9D5A-E4F8-5A42C64DD54A}"/>
              </a:ext>
            </a:extLst>
          </p:cNvPr>
          <p:cNvPicPr>
            <a:picLocks noChangeAspect="1"/>
          </p:cNvPicPr>
          <p:nvPr/>
        </p:nvPicPr>
        <p:blipFill>
          <a:blip r:embed="rId12"/>
          <a:stretch>
            <a:fillRect/>
          </a:stretch>
        </p:blipFill>
        <p:spPr>
          <a:xfrm>
            <a:off x="6760418" y="1142999"/>
            <a:ext cx="4115544" cy="5658251"/>
          </a:xfrm>
          <a:prstGeom prst="rect">
            <a:avLst/>
          </a:prstGeom>
        </p:spPr>
      </p:pic>
      <p:pic>
        <p:nvPicPr>
          <p:cNvPr id="9" name="图片 8">
            <a:extLst>
              <a:ext uri="{FF2B5EF4-FFF2-40B4-BE49-F238E27FC236}">
                <a16:creationId xmlns:a16="http://schemas.microsoft.com/office/drawing/2014/main" id="{1502C664-7B2D-7C94-6F84-B965AAEEC670}"/>
              </a:ext>
            </a:extLst>
          </p:cNvPr>
          <p:cNvPicPr>
            <a:picLocks noChangeAspect="1"/>
          </p:cNvPicPr>
          <p:nvPr/>
        </p:nvPicPr>
        <p:blipFill>
          <a:blip r:embed="rId13"/>
          <a:stretch>
            <a:fillRect/>
          </a:stretch>
        </p:blipFill>
        <p:spPr>
          <a:xfrm>
            <a:off x="246855" y="1055846"/>
            <a:ext cx="4115157" cy="4938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13</a:t>
            </a:fld>
            <a:endParaRPr lang="zh-CN" altLang="en-US"/>
          </a:p>
        </p:txBody>
      </p:sp>
      <p:pic>
        <p:nvPicPr>
          <p:cNvPr id="6" name="图片 5">
            <a:extLst>
              <a:ext uri="{FF2B5EF4-FFF2-40B4-BE49-F238E27FC236}">
                <a16:creationId xmlns:a16="http://schemas.microsoft.com/office/drawing/2014/main" id="{F69FA711-4B3A-3B04-CC1C-9E6DEFF83AEF}"/>
              </a:ext>
            </a:extLst>
          </p:cNvPr>
          <p:cNvPicPr>
            <a:picLocks noChangeAspect="1"/>
          </p:cNvPicPr>
          <p:nvPr/>
        </p:nvPicPr>
        <p:blipFill>
          <a:blip r:embed="rId11"/>
          <a:stretch>
            <a:fillRect/>
          </a:stretch>
        </p:blipFill>
        <p:spPr>
          <a:xfrm>
            <a:off x="93111" y="1177921"/>
            <a:ext cx="3732558" cy="5626100"/>
          </a:xfrm>
          <a:prstGeom prst="rect">
            <a:avLst/>
          </a:prstGeom>
        </p:spPr>
      </p:pic>
      <p:pic>
        <p:nvPicPr>
          <p:cNvPr id="8" name="图片 7">
            <a:extLst>
              <a:ext uri="{FF2B5EF4-FFF2-40B4-BE49-F238E27FC236}">
                <a16:creationId xmlns:a16="http://schemas.microsoft.com/office/drawing/2014/main" id="{58B32CE1-CEED-CF2E-0944-7D5A2A8B00CD}"/>
              </a:ext>
            </a:extLst>
          </p:cNvPr>
          <p:cNvPicPr>
            <a:picLocks noChangeAspect="1"/>
          </p:cNvPicPr>
          <p:nvPr/>
        </p:nvPicPr>
        <p:blipFill>
          <a:blip r:embed="rId12"/>
          <a:stretch>
            <a:fillRect/>
          </a:stretch>
        </p:blipFill>
        <p:spPr>
          <a:xfrm>
            <a:off x="4116642" y="1055846"/>
            <a:ext cx="3293799" cy="5802154"/>
          </a:xfrm>
          <a:prstGeom prst="rect">
            <a:avLst/>
          </a:prstGeom>
        </p:spPr>
      </p:pic>
      <p:pic>
        <p:nvPicPr>
          <p:cNvPr id="10" name="图片 9">
            <a:extLst>
              <a:ext uri="{FF2B5EF4-FFF2-40B4-BE49-F238E27FC236}">
                <a16:creationId xmlns:a16="http://schemas.microsoft.com/office/drawing/2014/main" id="{E1E347D1-5C5C-09A3-FA65-A7568C2BA51F}"/>
              </a:ext>
            </a:extLst>
          </p:cNvPr>
          <p:cNvPicPr>
            <a:picLocks noChangeAspect="1"/>
          </p:cNvPicPr>
          <p:nvPr/>
        </p:nvPicPr>
        <p:blipFill>
          <a:blip r:embed="rId13"/>
          <a:stretch>
            <a:fillRect/>
          </a:stretch>
        </p:blipFill>
        <p:spPr>
          <a:xfrm>
            <a:off x="7178691" y="1915398"/>
            <a:ext cx="4586589" cy="4083050"/>
          </a:xfrm>
          <a:prstGeom prst="rect">
            <a:avLst/>
          </a:prstGeom>
        </p:spPr>
      </p:pic>
      <p:pic>
        <p:nvPicPr>
          <p:cNvPr id="11" name="图片 10">
            <a:extLst>
              <a:ext uri="{FF2B5EF4-FFF2-40B4-BE49-F238E27FC236}">
                <a16:creationId xmlns:a16="http://schemas.microsoft.com/office/drawing/2014/main" id="{7F73BA36-DBE3-BED3-7B5F-6A7DB687DD48}"/>
              </a:ext>
            </a:extLst>
          </p:cNvPr>
          <p:cNvPicPr>
            <a:picLocks noChangeAspect="1"/>
          </p:cNvPicPr>
          <p:nvPr/>
        </p:nvPicPr>
        <p:blipFill>
          <a:blip r:embed="rId14"/>
          <a:stretch>
            <a:fillRect/>
          </a:stretch>
        </p:blipFill>
        <p:spPr>
          <a:xfrm>
            <a:off x="6721454" y="820097"/>
            <a:ext cx="2255716" cy="499915"/>
          </a:xfrm>
          <a:prstGeom prst="rect">
            <a:avLst/>
          </a:prstGeom>
        </p:spPr>
      </p:pic>
      <p:sp>
        <p:nvSpPr>
          <p:cNvPr id="13" name="文本框 12">
            <a:extLst>
              <a:ext uri="{FF2B5EF4-FFF2-40B4-BE49-F238E27FC236}">
                <a16:creationId xmlns:a16="http://schemas.microsoft.com/office/drawing/2014/main" id="{3C982953-D9F3-8DBE-A2E6-53838523E84F}"/>
              </a:ext>
            </a:extLst>
          </p:cNvPr>
          <p:cNvSpPr txBox="1"/>
          <p:nvPr/>
        </p:nvSpPr>
        <p:spPr>
          <a:xfrm>
            <a:off x="435840" y="828516"/>
            <a:ext cx="2204085" cy="369332"/>
          </a:xfrm>
          <a:prstGeom prst="rect">
            <a:avLst/>
          </a:prstGeom>
          <a:noFill/>
        </p:spPr>
        <p:txBody>
          <a:bodyPr wrap="square" rtlCol="0">
            <a:spAutoFit/>
          </a:bodyPr>
          <a:lstStyle/>
          <a:p>
            <a:r>
              <a:rPr lang="zh-CN" altLang="en-US" dirty="0"/>
              <a:t>手动控制进程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3" name="灯片编号占位符 2"/>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6" name="图片 5">
            <a:extLst>
              <a:ext uri="{FF2B5EF4-FFF2-40B4-BE49-F238E27FC236}">
                <a16:creationId xmlns:a16="http://schemas.microsoft.com/office/drawing/2014/main" id="{D40CF0CC-B946-D28E-4CE5-CB2DA15CE9B8}"/>
              </a:ext>
            </a:extLst>
          </p:cNvPr>
          <p:cNvPicPr>
            <a:picLocks noChangeAspect="1"/>
          </p:cNvPicPr>
          <p:nvPr/>
        </p:nvPicPr>
        <p:blipFill>
          <a:blip r:embed="rId11"/>
          <a:stretch>
            <a:fillRect/>
          </a:stretch>
        </p:blipFill>
        <p:spPr>
          <a:xfrm>
            <a:off x="1204912" y="829710"/>
            <a:ext cx="9417050" cy="600852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6" name="文本框 5"/>
          <p:cNvSpPr txBox="1"/>
          <p:nvPr/>
        </p:nvSpPr>
        <p:spPr>
          <a:xfrm>
            <a:off x="399414" y="898524"/>
            <a:ext cx="2934336" cy="369332"/>
          </a:xfrm>
          <a:prstGeom prst="rect">
            <a:avLst/>
          </a:prstGeom>
          <a:noFill/>
        </p:spPr>
        <p:txBody>
          <a:bodyPr wrap="square" rtlCol="0">
            <a:spAutoFit/>
          </a:bodyPr>
          <a:lstStyle/>
          <a:p>
            <a:r>
              <a:rPr lang="zh-CN" altLang="en-US" dirty="0"/>
              <a:t>专用设备调控子任务</a:t>
            </a:r>
          </a:p>
        </p:txBody>
      </p:sp>
      <p:sp>
        <p:nvSpPr>
          <p:cNvPr id="8" name="灯片编号占位符 7"/>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5" name="图片 4">
            <a:extLst>
              <a:ext uri="{FF2B5EF4-FFF2-40B4-BE49-F238E27FC236}">
                <a16:creationId xmlns:a16="http://schemas.microsoft.com/office/drawing/2014/main" id="{4775819A-3982-7207-47DE-FA7592D72A64}"/>
              </a:ext>
            </a:extLst>
          </p:cNvPr>
          <p:cNvPicPr>
            <a:picLocks noChangeAspect="1"/>
          </p:cNvPicPr>
          <p:nvPr/>
        </p:nvPicPr>
        <p:blipFill>
          <a:blip r:embed="rId11"/>
          <a:stretch>
            <a:fillRect/>
          </a:stretch>
        </p:blipFill>
        <p:spPr>
          <a:xfrm>
            <a:off x="518776" y="1487646"/>
            <a:ext cx="4993744" cy="4838699"/>
          </a:xfrm>
          <a:prstGeom prst="rect">
            <a:avLst/>
          </a:prstGeom>
        </p:spPr>
      </p:pic>
      <p:pic>
        <p:nvPicPr>
          <p:cNvPr id="10" name="图片 9">
            <a:extLst>
              <a:ext uri="{FF2B5EF4-FFF2-40B4-BE49-F238E27FC236}">
                <a16:creationId xmlns:a16="http://schemas.microsoft.com/office/drawing/2014/main" id="{05F8ED5E-EEE4-8BF1-A331-A8E5B5558646}"/>
              </a:ext>
            </a:extLst>
          </p:cNvPr>
          <p:cNvPicPr>
            <a:picLocks noChangeAspect="1"/>
          </p:cNvPicPr>
          <p:nvPr/>
        </p:nvPicPr>
        <p:blipFill>
          <a:blip r:embed="rId12"/>
          <a:stretch>
            <a:fillRect/>
          </a:stretch>
        </p:blipFill>
        <p:spPr>
          <a:xfrm>
            <a:off x="6096000" y="838202"/>
            <a:ext cx="4100009" cy="601620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16</a:t>
            </a:fld>
            <a:endParaRPr lang="zh-CN" altLang="en-US"/>
          </a:p>
        </p:txBody>
      </p:sp>
      <p:pic>
        <p:nvPicPr>
          <p:cNvPr id="7" name="图片 6">
            <a:extLst>
              <a:ext uri="{FF2B5EF4-FFF2-40B4-BE49-F238E27FC236}">
                <a16:creationId xmlns:a16="http://schemas.microsoft.com/office/drawing/2014/main" id="{CB6FD31C-6D37-9835-FB9A-E1C7A33BC18F}"/>
              </a:ext>
            </a:extLst>
          </p:cNvPr>
          <p:cNvPicPr>
            <a:picLocks noChangeAspect="1"/>
          </p:cNvPicPr>
          <p:nvPr/>
        </p:nvPicPr>
        <p:blipFill>
          <a:blip r:embed="rId11"/>
          <a:stretch>
            <a:fillRect/>
          </a:stretch>
        </p:blipFill>
        <p:spPr>
          <a:xfrm>
            <a:off x="74010" y="778883"/>
            <a:ext cx="6031732" cy="5710818"/>
          </a:xfrm>
          <a:prstGeom prst="rect">
            <a:avLst/>
          </a:prstGeom>
        </p:spPr>
      </p:pic>
      <p:pic>
        <p:nvPicPr>
          <p:cNvPr id="10" name="图片 9">
            <a:extLst>
              <a:ext uri="{FF2B5EF4-FFF2-40B4-BE49-F238E27FC236}">
                <a16:creationId xmlns:a16="http://schemas.microsoft.com/office/drawing/2014/main" id="{8B2B0133-E688-20B6-1B75-EC9AA91A49D6}"/>
              </a:ext>
            </a:extLst>
          </p:cNvPr>
          <p:cNvPicPr>
            <a:picLocks noChangeAspect="1"/>
          </p:cNvPicPr>
          <p:nvPr/>
        </p:nvPicPr>
        <p:blipFill>
          <a:blip r:embed="rId12"/>
          <a:stretch>
            <a:fillRect/>
          </a:stretch>
        </p:blipFill>
        <p:spPr>
          <a:xfrm>
            <a:off x="5917150" y="2089802"/>
            <a:ext cx="6200840" cy="24758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3" name="灯片编号占位符 2"/>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7" name="图片 6">
            <a:extLst>
              <a:ext uri="{FF2B5EF4-FFF2-40B4-BE49-F238E27FC236}">
                <a16:creationId xmlns:a16="http://schemas.microsoft.com/office/drawing/2014/main" id="{6EF955A3-8B2D-78D1-D8AB-9964767F8593}"/>
              </a:ext>
            </a:extLst>
          </p:cNvPr>
          <p:cNvPicPr>
            <a:picLocks noChangeAspect="1"/>
          </p:cNvPicPr>
          <p:nvPr/>
        </p:nvPicPr>
        <p:blipFill>
          <a:blip r:embed="rId11"/>
          <a:stretch>
            <a:fillRect/>
          </a:stretch>
        </p:blipFill>
        <p:spPr>
          <a:xfrm>
            <a:off x="3524552" y="882173"/>
            <a:ext cx="5086048" cy="56567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877204" cy="523220"/>
          </a:xfrm>
          <a:prstGeom prst="rect">
            <a:avLst/>
          </a:prstGeom>
          <a:noFill/>
          <a:ln>
            <a:noFill/>
          </a:ln>
        </p:spPr>
        <p:txBody>
          <a:bodyPr wrap="none">
            <a:spAutoFit/>
          </a:bodyPr>
          <a:lstStyle/>
          <a:p>
            <a:pPr algn="l" eaLnBrk="1" hangingPunct="1"/>
            <a:r>
              <a:rPr lang="zh-CN" altLang="en-US" sz="2800" dirty="0">
                <a:solidFill>
                  <a:srgbClr val="0000FF"/>
                </a:solidFill>
                <a:sym typeface="+mn-ea"/>
              </a:rPr>
              <a:t>四、后续工作计划</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18</a:t>
            </a:fld>
            <a:endParaRPr lang="zh-CN" altLang="en-US"/>
          </a:p>
        </p:txBody>
      </p:sp>
      <p:pic>
        <p:nvPicPr>
          <p:cNvPr id="6" name="图片 5">
            <a:extLst>
              <a:ext uri="{FF2B5EF4-FFF2-40B4-BE49-F238E27FC236}">
                <a16:creationId xmlns:a16="http://schemas.microsoft.com/office/drawing/2014/main" id="{BE47CEB4-9B4E-709C-5832-2F56D1C042C6}"/>
              </a:ext>
            </a:extLst>
          </p:cNvPr>
          <p:cNvPicPr>
            <a:picLocks noChangeAspect="1"/>
          </p:cNvPicPr>
          <p:nvPr/>
        </p:nvPicPr>
        <p:blipFill>
          <a:blip r:embed="rId11"/>
          <a:stretch>
            <a:fillRect/>
          </a:stretch>
        </p:blipFill>
        <p:spPr>
          <a:xfrm>
            <a:off x="221388" y="2230261"/>
            <a:ext cx="7602011" cy="2524477"/>
          </a:xfrm>
          <a:prstGeom prst="rect">
            <a:avLst/>
          </a:prstGeom>
        </p:spPr>
      </p:pic>
      <p:cxnSp>
        <p:nvCxnSpPr>
          <p:cNvPr id="10" name="直接箭头连接符 9">
            <a:extLst>
              <a:ext uri="{FF2B5EF4-FFF2-40B4-BE49-F238E27FC236}">
                <a16:creationId xmlns:a16="http://schemas.microsoft.com/office/drawing/2014/main" id="{3DDB9E8E-A612-6E00-7FBC-E96E72874884}"/>
              </a:ext>
            </a:extLst>
          </p:cNvPr>
          <p:cNvCxnSpPr>
            <a:cxnSpLocks/>
            <a:stCxn id="12" idx="1"/>
          </p:cNvCxnSpPr>
          <p:nvPr/>
        </p:nvCxnSpPr>
        <p:spPr>
          <a:xfrm flipH="1">
            <a:off x="7682839" y="1278590"/>
            <a:ext cx="1035711" cy="1149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622E0575-B449-7401-09AB-486842AE911B}"/>
              </a:ext>
            </a:extLst>
          </p:cNvPr>
          <p:cNvSpPr/>
          <p:nvPr/>
        </p:nvSpPr>
        <p:spPr>
          <a:xfrm>
            <a:off x="8718550" y="1096027"/>
            <a:ext cx="3149600"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引脚冲突，待修改</a:t>
            </a:r>
          </a:p>
        </p:txBody>
      </p:sp>
      <p:cxnSp>
        <p:nvCxnSpPr>
          <p:cNvPr id="13" name="直接箭头连接符 12">
            <a:extLst>
              <a:ext uri="{FF2B5EF4-FFF2-40B4-BE49-F238E27FC236}">
                <a16:creationId xmlns:a16="http://schemas.microsoft.com/office/drawing/2014/main" id="{44BDE73F-8022-78A2-E09F-F2728CDE3176}"/>
              </a:ext>
            </a:extLst>
          </p:cNvPr>
          <p:cNvCxnSpPr>
            <a:cxnSpLocks/>
          </p:cNvCxnSpPr>
          <p:nvPr/>
        </p:nvCxnSpPr>
        <p:spPr>
          <a:xfrm flipH="1">
            <a:off x="7673644" y="1975587"/>
            <a:ext cx="1035711" cy="784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2C8F214-C7A9-34BD-944A-CFFC018E50A1}"/>
              </a:ext>
            </a:extLst>
          </p:cNvPr>
          <p:cNvSpPr/>
          <p:nvPr/>
        </p:nvSpPr>
        <p:spPr>
          <a:xfrm>
            <a:off x="8727744" y="1771683"/>
            <a:ext cx="3140406" cy="63913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rgbClr val="FF0000"/>
                </a:solidFill>
              </a:rPr>
              <a:t>了解作物生长环境信息，</a:t>
            </a:r>
            <a:endParaRPr lang="en-US" altLang="zh-CN" dirty="0">
              <a:solidFill>
                <a:srgbClr val="FF0000"/>
              </a:solidFill>
            </a:endParaRPr>
          </a:p>
          <a:p>
            <a:r>
              <a:rPr lang="zh-CN" altLang="en-US" dirty="0">
                <a:solidFill>
                  <a:srgbClr val="FF0000"/>
                </a:solidFill>
              </a:rPr>
              <a:t>完善环境参数</a:t>
            </a:r>
          </a:p>
        </p:txBody>
      </p:sp>
      <p:sp>
        <p:nvSpPr>
          <p:cNvPr id="19" name="矩形 18">
            <a:extLst>
              <a:ext uri="{FF2B5EF4-FFF2-40B4-BE49-F238E27FC236}">
                <a16:creationId xmlns:a16="http://schemas.microsoft.com/office/drawing/2014/main" id="{02D6EAE7-A71C-6025-3F31-FF42A1E26CE6}"/>
              </a:ext>
            </a:extLst>
          </p:cNvPr>
          <p:cNvSpPr/>
          <p:nvPr/>
        </p:nvSpPr>
        <p:spPr>
          <a:xfrm>
            <a:off x="8690968" y="2726369"/>
            <a:ext cx="3177182" cy="54921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rgbClr val="FF0000"/>
                </a:solidFill>
              </a:rPr>
              <a:t>需要实验室焊接以及粘贴工具</a:t>
            </a:r>
          </a:p>
        </p:txBody>
      </p:sp>
      <p:cxnSp>
        <p:nvCxnSpPr>
          <p:cNvPr id="20" name="直接箭头连接符 19">
            <a:extLst>
              <a:ext uri="{FF2B5EF4-FFF2-40B4-BE49-F238E27FC236}">
                <a16:creationId xmlns:a16="http://schemas.microsoft.com/office/drawing/2014/main" id="{AB4C3F35-A81D-969B-0F7B-402AFAC68373}"/>
              </a:ext>
            </a:extLst>
          </p:cNvPr>
          <p:cNvCxnSpPr>
            <a:cxnSpLocks/>
            <a:stCxn id="19" idx="1"/>
          </p:cNvCxnSpPr>
          <p:nvPr/>
        </p:nvCxnSpPr>
        <p:spPr>
          <a:xfrm flipH="1">
            <a:off x="7664450" y="3000977"/>
            <a:ext cx="1026518" cy="106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8BC2F50-72E3-13B6-856E-7214C06299AF}"/>
              </a:ext>
            </a:extLst>
          </p:cNvPr>
          <p:cNvSpPr/>
          <p:nvPr/>
        </p:nvSpPr>
        <p:spPr>
          <a:xfrm>
            <a:off x="5816600" y="2302157"/>
            <a:ext cx="1847850" cy="25759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88E625CC-1AB7-ADA5-C838-25CFDB27A0D5}"/>
              </a:ext>
            </a:extLst>
          </p:cNvPr>
          <p:cNvSpPr/>
          <p:nvPr/>
        </p:nvSpPr>
        <p:spPr>
          <a:xfrm>
            <a:off x="5816600" y="2631652"/>
            <a:ext cx="1847850" cy="25759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ABEDD990-924B-5719-6835-DF36DD178ABB}"/>
              </a:ext>
            </a:extLst>
          </p:cNvPr>
          <p:cNvSpPr/>
          <p:nvPr/>
        </p:nvSpPr>
        <p:spPr>
          <a:xfrm>
            <a:off x="5816600" y="2978418"/>
            <a:ext cx="1847850" cy="25759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6D85691-EA82-EC09-A10C-54AD2D674F86}"/>
              </a:ext>
            </a:extLst>
          </p:cNvPr>
          <p:cNvSpPr/>
          <p:nvPr/>
        </p:nvSpPr>
        <p:spPr>
          <a:xfrm>
            <a:off x="5816600" y="3348092"/>
            <a:ext cx="1847850" cy="25759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7E246FB9-3CA7-AEBC-556E-9B0B48352E76}"/>
              </a:ext>
            </a:extLst>
          </p:cNvPr>
          <p:cNvSpPr/>
          <p:nvPr/>
        </p:nvSpPr>
        <p:spPr>
          <a:xfrm>
            <a:off x="5816600" y="4063469"/>
            <a:ext cx="1847850" cy="25759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AB762257-8D09-BBA6-E8E3-3CFFCFEE965F}"/>
              </a:ext>
            </a:extLst>
          </p:cNvPr>
          <p:cNvSpPr/>
          <p:nvPr/>
        </p:nvSpPr>
        <p:spPr>
          <a:xfrm>
            <a:off x="5816600" y="4409325"/>
            <a:ext cx="1847850" cy="25759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1B3B424-09C2-3631-A0AF-C9492EA0B03D}"/>
              </a:ext>
            </a:extLst>
          </p:cNvPr>
          <p:cNvSpPr/>
          <p:nvPr/>
        </p:nvSpPr>
        <p:spPr>
          <a:xfrm>
            <a:off x="8709355" y="3582417"/>
            <a:ext cx="3149600" cy="31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待写</a:t>
            </a:r>
          </a:p>
        </p:txBody>
      </p:sp>
      <p:cxnSp>
        <p:nvCxnSpPr>
          <p:cNvPr id="42" name="直接箭头连接符 41">
            <a:extLst>
              <a:ext uri="{FF2B5EF4-FFF2-40B4-BE49-F238E27FC236}">
                <a16:creationId xmlns:a16="http://schemas.microsoft.com/office/drawing/2014/main" id="{84E32D84-B7F2-88AF-BED7-23A6FD956902}"/>
              </a:ext>
            </a:extLst>
          </p:cNvPr>
          <p:cNvCxnSpPr>
            <a:cxnSpLocks/>
            <a:stCxn id="41" idx="1"/>
          </p:cNvCxnSpPr>
          <p:nvPr/>
        </p:nvCxnSpPr>
        <p:spPr>
          <a:xfrm flipH="1" flipV="1">
            <a:off x="7664450" y="3476891"/>
            <a:ext cx="1044905" cy="261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353C9222-3A80-FF71-E095-620BD8857B23}"/>
              </a:ext>
            </a:extLst>
          </p:cNvPr>
          <p:cNvSpPr/>
          <p:nvPr/>
        </p:nvSpPr>
        <p:spPr>
          <a:xfrm>
            <a:off x="8699500" y="4186929"/>
            <a:ext cx="3149600"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待写</a:t>
            </a:r>
          </a:p>
        </p:txBody>
      </p:sp>
      <p:cxnSp>
        <p:nvCxnSpPr>
          <p:cNvPr id="45" name="直接箭头连接符 44">
            <a:extLst>
              <a:ext uri="{FF2B5EF4-FFF2-40B4-BE49-F238E27FC236}">
                <a16:creationId xmlns:a16="http://schemas.microsoft.com/office/drawing/2014/main" id="{3658B1DC-3C24-0E6F-751D-40AECDCA8620}"/>
              </a:ext>
            </a:extLst>
          </p:cNvPr>
          <p:cNvCxnSpPr>
            <a:cxnSpLocks/>
            <a:stCxn id="44" idx="1"/>
          </p:cNvCxnSpPr>
          <p:nvPr/>
        </p:nvCxnSpPr>
        <p:spPr>
          <a:xfrm flipH="1" flipV="1">
            <a:off x="7654595" y="4274793"/>
            <a:ext cx="1044905" cy="94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D26CA989-D89F-75C1-FF51-AD952FF4F91F}"/>
              </a:ext>
            </a:extLst>
          </p:cNvPr>
          <p:cNvSpPr/>
          <p:nvPr/>
        </p:nvSpPr>
        <p:spPr>
          <a:xfrm>
            <a:off x="8690968" y="4844248"/>
            <a:ext cx="3149600"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放弃开发</a:t>
            </a:r>
          </a:p>
        </p:txBody>
      </p:sp>
      <p:cxnSp>
        <p:nvCxnSpPr>
          <p:cNvPr id="54" name="直接箭头连接符 53">
            <a:extLst>
              <a:ext uri="{FF2B5EF4-FFF2-40B4-BE49-F238E27FC236}">
                <a16:creationId xmlns:a16="http://schemas.microsoft.com/office/drawing/2014/main" id="{E8CD60D7-CD96-A4EC-3113-0D3B26645855}"/>
              </a:ext>
            </a:extLst>
          </p:cNvPr>
          <p:cNvCxnSpPr>
            <a:cxnSpLocks/>
            <a:stCxn id="53" idx="1"/>
            <a:endCxn id="40" idx="3"/>
          </p:cNvCxnSpPr>
          <p:nvPr/>
        </p:nvCxnSpPr>
        <p:spPr>
          <a:xfrm flipH="1" flipV="1">
            <a:off x="7664450" y="4538125"/>
            <a:ext cx="1026518" cy="4886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2641678" y="3126977"/>
            <a:ext cx="7137321"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dirty="0">
                <a:solidFill>
                  <a:prstClr val="black">
                    <a:lumMod val="75000"/>
                    <a:lumOff val="25000"/>
                  </a:prstClr>
                </a:solidFill>
                <a:latin typeface="宋体" panose="02010600030101010101" pitchFamily="2" charset="-122"/>
                <a:ea typeface="宋体" panose="02010600030101010101" pitchFamily="2" charset="-122"/>
              </a:rPr>
              <a:t>敬请各位评委老师批评指正！</a:t>
            </a:r>
          </a:p>
        </p:txBody>
      </p:sp>
      <p:grpSp>
        <p:nvGrpSpPr>
          <p:cNvPr id="15" name="组合 14"/>
          <p:cNvGrpSpPr/>
          <p:nvPr/>
        </p:nvGrpSpPr>
        <p:grpSpPr>
          <a:xfrm>
            <a:off x="2822214" y="4616624"/>
            <a:ext cx="6547485" cy="369332"/>
            <a:chOff x="2993112" y="4136786"/>
            <a:chExt cx="6547485" cy="369332"/>
          </a:xfrm>
        </p:grpSpPr>
        <p:sp>
          <p:nvSpPr>
            <p:cNvPr id="16" name="文本框 15"/>
            <p:cNvSpPr txBox="1"/>
            <p:nvPr>
              <p:custDataLst>
                <p:tags r:id="rId1"/>
              </p:custDataLst>
            </p:nvPr>
          </p:nvSpPr>
          <p:spPr>
            <a:xfrm>
              <a:off x="2993112" y="4136786"/>
              <a:ext cx="1816253" cy="369332"/>
            </a:xfrm>
            <a:prstGeom prst="rect">
              <a:avLst/>
            </a:prstGeom>
            <a:noFill/>
          </p:spPr>
          <p:txBody>
            <a:bodyPr wrap="square" rtlCol="0">
              <a:sp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rPr>
                <a:t>答辩人：年志豪</a:t>
              </a:r>
            </a:p>
          </p:txBody>
        </p:sp>
        <p:sp>
          <p:nvSpPr>
            <p:cNvPr id="17" name="文本框 16"/>
            <p:cNvSpPr txBox="1"/>
            <p:nvPr>
              <p:custDataLst>
                <p:tags r:id="rId2"/>
              </p:custDataLst>
            </p:nvPr>
          </p:nvSpPr>
          <p:spPr>
            <a:xfrm>
              <a:off x="5025644" y="4136786"/>
              <a:ext cx="2085292" cy="368300"/>
            </a:xfrm>
            <a:prstGeom prst="rect">
              <a:avLst/>
            </a:prstGeom>
            <a:noFill/>
          </p:spPr>
          <p:txBody>
            <a:bodyPr wrap="square" rtlCol="0">
              <a:sp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rPr>
                <a:t>指导老师：邵慧</a:t>
              </a:r>
            </a:p>
          </p:txBody>
        </p:sp>
        <p:sp>
          <p:nvSpPr>
            <p:cNvPr id="18" name="文本框 17"/>
            <p:cNvSpPr txBox="1"/>
            <p:nvPr>
              <p:custDataLst>
                <p:tags r:id="rId3"/>
              </p:custDataLst>
            </p:nvPr>
          </p:nvSpPr>
          <p:spPr>
            <a:xfrm>
              <a:off x="7326987" y="4136786"/>
              <a:ext cx="2213610" cy="369332"/>
            </a:xfrm>
            <a:prstGeom prst="rect">
              <a:avLst/>
            </a:prstGeom>
            <a:noFill/>
          </p:spPr>
          <p:txBody>
            <a:bodyPr wrap="square" rtlCol="0">
              <a:spAutoFit/>
            </a:bodyPr>
            <a:lstStyle/>
            <a:p>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rPr>
                <a:t>专业：</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rPr>
                <a:t>20</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rPr>
                <a:t>电子二班</a:t>
              </a:r>
            </a:p>
          </p:txBody>
        </p:sp>
      </p:grpSp>
      <p:sp>
        <p:nvSpPr>
          <p:cNvPr id="2" name="灯片编号占位符 1"/>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4" name="文本框 3">
            <a:extLst>
              <a:ext uri="{FF2B5EF4-FFF2-40B4-BE49-F238E27FC236}">
                <a16:creationId xmlns:a16="http://schemas.microsoft.com/office/drawing/2014/main" id="{5E1D9579-F4F9-9066-90DA-B9BF1A07462F}"/>
              </a:ext>
            </a:extLst>
          </p:cNvPr>
          <p:cNvSpPr txBox="1"/>
          <p:nvPr/>
        </p:nvSpPr>
        <p:spPr>
          <a:xfrm>
            <a:off x="2743279" y="3972110"/>
            <a:ext cx="71373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err="1">
                <a:solidFill>
                  <a:prstClr val="black">
                    <a:lumMod val="75000"/>
                    <a:lumOff val="25000"/>
                  </a:prstClr>
                </a:solidFill>
                <a:latin typeface="宋体" panose="02010600030101010101" pitchFamily="2" charset="-122"/>
                <a:ea typeface="宋体" panose="02010600030101010101" pitchFamily="2" charset="-122"/>
              </a:rPr>
              <a:t>Github:</a:t>
            </a:r>
            <a:r>
              <a:rPr lang="en-US" altLang="zh-CN" sz="2400" u="sng" dirty="0" err="1">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hlinkClick r:id="rId7" action="ppaction://hlinkfile"/>
              </a:rPr>
              <a:t>github.com</a:t>
            </a:r>
            <a:r>
              <a:rPr lang="en-US" altLang="zh-CN" sz="2400" u="sng" dirty="0">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hlinkClick r:id="rId7" action="ppaction://hlinkfile"/>
              </a:rPr>
              <a:t>/</a:t>
            </a:r>
            <a:r>
              <a:rPr lang="en-US" altLang="zh-CN" sz="2400" u="sng" dirty="0" err="1">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hlinkClick r:id="rId7" action="ppaction://hlinkfile"/>
              </a:rPr>
              <a:t>zihaonian</a:t>
            </a:r>
            <a:r>
              <a:rPr lang="en-US" altLang="zh-CN" sz="2400" u="sng" dirty="0">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hlinkClick r:id="rId7" action="ppaction://hlinkfile"/>
              </a:rPr>
              <a:t>/</a:t>
            </a:r>
            <a:r>
              <a:rPr lang="en-US" altLang="zh-CN" sz="2400" u="sng" dirty="0" err="1">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hlinkClick r:id="rId7" action="ppaction://hlinkfile"/>
              </a:rPr>
              <a:t>Graduation_Design</a:t>
            </a:r>
            <a:endParaRPr lang="zh-CN" altLang="en-US" sz="2400" u="sng" dirty="0">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Freeform 5"/>
          <p:cNvSpPr/>
          <p:nvPr/>
        </p:nvSpPr>
        <p:spPr bwMode="auto">
          <a:xfrm rot="2700000">
            <a:off x="1215140" y="1711115"/>
            <a:ext cx="1229421" cy="1229603"/>
          </a:xfrm>
          <a:prstGeom prst="roundRect">
            <a:avLst>
              <a:gd name="adj" fmla="val 50000"/>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Freeform 5"/>
          <p:cNvSpPr/>
          <p:nvPr/>
        </p:nvSpPr>
        <p:spPr bwMode="auto">
          <a:xfrm rot="2700000">
            <a:off x="3903649" y="2793510"/>
            <a:ext cx="1229421" cy="1229603"/>
          </a:xfrm>
          <a:prstGeom prst="roundRect">
            <a:avLst>
              <a:gd name="adj" fmla="val 50000"/>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42" name="Freeform 5"/>
          <p:cNvSpPr/>
          <p:nvPr/>
        </p:nvSpPr>
        <p:spPr bwMode="auto">
          <a:xfrm rot="2700000">
            <a:off x="6848502" y="2773190"/>
            <a:ext cx="1229421" cy="1229603"/>
          </a:xfrm>
          <a:prstGeom prst="roundRect">
            <a:avLst>
              <a:gd name="adj" fmla="val 50000"/>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43" name="Freeform 5"/>
          <p:cNvSpPr/>
          <p:nvPr/>
        </p:nvSpPr>
        <p:spPr bwMode="auto">
          <a:xfrm rot="2700000">
            <a:off x="9712259" y="1711115"/>
            <a:ext cx="1229421" cy="1229603"/>
          </a:xfrm>
          <a:prstGeom prst="roundRect">
            <a:avLst>
              <a:gd name="adj" fmla="val 50000"/>
            </a:avLst>
          </a:prstGeom>
          <a:gradFill flip="none" rotWithShape="1">
            <a:gsLst>
              <a:gs pos="0">
                <a:sysClr val="window" lastClr="FFFFFF"/>
              </a:gs>
              <a:gs pos="100000">
                <a:sysClr val="window" lastClr="FFFFFF">
                  <a:lumMod val="95000"/>
                </a:sysClr>
              </a:gs>
            </a:gsLst>
            <a:lin ang="2700000" scaled="1"/>
            <a:tileRect/>
          </a:gradFill>
          <a:ln w="12700" cap="flat" cmpd="sng" algn="ctr">
            <a:noFill/>
            <a:prstDash val="solid"/>
            <a:miter lim="800000"/>
          </a:ln>
          <a:effectLst>
            <a:outerShdw blurRad="190500" sx="102000" sy="102000" algn="ctr" rotWithShape="0">
              <a:prstClr val="black">
                <a:alpha val="20000"/>
              </a:prstClr>
            </a:outerShdw>
          </a:effectLst>
        </p:spPr>
        <p:txBody>
          <a:bodyPr rtlCol="0" anchor="ctr"/>
          <a:lstStyle/>
          <a:p>
            <a:pPr algn="ctr" defTabSz="913765"/>
            <a:endParaRPr lang="en-US" sz="1500" kern="0">
              <a:solidFill>
                <a:prstClr val="white"/>
              </a:solidFill>
              <a:latin typeface="Calibri" panose="020F0502020204030204"/>
            </a:endParaRPr>
          </a:p>
        </p:txBody>
      </p:sp>
      <p:sp>
        <p:nvSpPr>
          <p:cNvPr id="4" name="文本框 3"/>
          <p:cNvSpPr txBox="1"/>
          <p:nvPr/>
        </p:nvSpPr>
        <p:spPr>
          <a:xfrm>
            <a:off x="995680" y="2995295"/>
            <a:ext cx="1539875" cy="491490"/>
          </a:xfrm>
          <a:prstGeom prst="rect">
            <a:avLst/>
          </a:prstGeom>
          <a:noFill/>
        </p:spPr>
        <p:txBody>
          <a:bodyPr wrap="square" rtlCol="0">
            <a:spAutoFit/>
          </a:bodyPr>
          <a:lstStyle/>
          <a:p>
            <a:pPr algn="ctr" fontAlgn="base">
              <a:buClrTx/>
              <a:buSzTx/>
              <a:buFontTx/>
              <a:defRPr/>
            </a:pPr>
            <a:r>
              <a:rPr kumimoji="1" lang="zh-CN" altLang="en-US" sz="2600" kern="0" dirty="0">
                <a:solidFill>
                  <a:srgbClr val="0000FF"/>
                </a:solidFill>
                <a:latin typeface="宋体" panose="02010600030101010101" pitchFamily="2" charset="-122"/>
                <a:ea typeface="宋体" panose="02010600030101010101" pitchFamily="2" charset="-122"/>
                <a:cs typeface="+mj-cs"/>
                <a:sym typeface="+mn-ea"/>
              </a:rPr>
              <a:t>课题简介</a:t>
            </a:r>
          </a:p>
        </p:txBody>
      </p:sp>
      <p:sp>
        <p:nvSpPr>
          <p:cNvPr id="6" name="文本框 5"/>
          <p:cNvSpPr txBox="1"/>
          <p:nvPr/>
        </p:nvSpPr>
        <p:spPr>
          <a:xfrm>
            <a:off x="1333784" y="1796010"/>
            <a:ext cx="997885" cy="922020"/>
          </a:xfrm>
          <a:prstGeom prst="rect">
            <a:avLst/>
          </a:prstGeom>
          <a:noFill/>
        </p:spPr>
        <p:txBody>
          <a:bodyPr wrap="square" rtlCol="0">
            <a:spAutoFit/>
          </a:bodyPr>
          <a:lstStyle/>
          <a:p>
            <a:r>
              <a:rPr lang="en-US" altLang="zh-CN" sz="5400" spc="-300" dirty="0">
                <a:solidFill>
                  <a:srgbClr val="193989"/>
                </a:solidFill>
                <a:latin typeface="宋体" panose="02010600030101010101" pitchFamily="2" charset="-122"/>
                <a:ea typeface="宋体" panose="02010600030101010101" pitchFamily="2" charset="-122"/>
              </a:rPr>
              <a:t>01</a:t>
            </a:r>
            <a:endParaRPr lang="zh-CN" altLang="en-US" sz="5400" spc="-300" dirty="0">
              <a:solidFill>
                <a:srgbClr val="193989"/>
              </a:solidFill>
              <a:latin typeface="宋体" panose="02010600030101010101" pitchFamily="2" charset="-122"/>
              <a:ea typeface="宋体" panose="02010600030101010101" pitchFamily="2" charset="-122"/>
            </a:endParaRPr>
          </a:p>
        </p:txBody>
      </p:sp>
      <p:sp>
        <p:nvSpPr>
          <p:cNvPr id="48" name="文本框 47"/>
          <p:cNvSpPr txBox="1"/>
          <p:nvPr/>
        </p:nvSpPr>
        <p:spPr>
          <a:xfrm>
            <a:off x="4000785" y="2862941"/>
            <a:ext cx="1035148" cy="922020"/>
          </a:xfrm>
          <a:prstGeom prst="rect">
            <a:avLst/>
          </a:prstGeom>
          <a:noFill/>
        </p:spPr>
        <p:txBody>
          <a:bodyPr wrap="square" rtlCol="0">
            <a:spAutoFit/>
          </a:bodyPr>
          <a:lstStyle/>
          <a:p>
            <a:r>
              <a:rPr lang="en-US" altLang="zh-CN" sz="5400" spc="-300" dirty="0">
                <a:solidFill>
                  <a:srgbClr val="193989"/>
                </a:solidFill>
                <a:latin typeface="宋体" panose="02010600030101010101" pitchFamily="2" charset="-122"/>
                <a:ea typeface="宋体" panose="02010600030101010101" pitchFamily="2" charset="-122"/>
              </a:rPr>
              <a:t>02</a:t>
            </a:r>
            <a:endParaRPr lang="zh-CN" altLang="en-US" sz="5400" spc="-300" dirty="0">
              <a:solidFill>
                <a:srgbClr val="193989"/>
              </a:solidFill>
              <a:latin typeface="宋体" panose="02010600030101010101" pitchFamily="2" charset="-122"/>
              <a:ea typeface="宋体" panose="02010600030101010101" pitchFamily="2" charset="-122"/>
            </a:endParaRPr>
          </a:p>
        </p:txBody>
      </p:sp>
      <p:sp>
        <p:nvSpPr>
          <p:cNvPr id="50" name="文本框 49"/>
          <p:cNvSpPr txBox="1"/>
          <p:nvPr/>
        </p:nvSpPr>
        <p:spPr>
          <a:xfrm>
            <a:off x="3748405" y="4110355"/>
            <a:ext cx="1539875" cy="891540"/>
          </a:xfrm>
          <a:prstGeom prst="rect">
            <a:avLst/>
          </a:prstGeom>
          <a:noFill/>
        </p:spPr>
        <p:txBody>
          <a:bodyPr wrap="square" rtlCol="0">
            <a:spAutoFit/>
          </a:bodyPr>
          <a:lstStyle/>
          <a:p>
            <a:pPr lvl="0" algn="ctr">
              <a:defRPr/>
            </a:pPr>
            <a:r>
              <a:rPr kumimoji="1" lang="zh-CN" altLang="en-US" sz="2600" kern="0" dirty="0">
                <a:solidFill>
                  <a:srgbClr val="0000FF"/>
                </a:solidFill>
                <a:latin typeface="宋体" panose="02010600030101010101" pitchFamily="2" charset="-122"/>
                <a:ea typeface="宋体" panose="02010600030101010101" pitchFamily="2" charset="-122"/>
                <a:cs typeface="+mj-cs"/>
                <a:sym typeface="+mn-ea"/>
              </a:rPr>
              <a:t>研究方法及创新</a:t>
            </a:r>
            <a:endParaRPr kumimoji="1" lang="zh-CN" altLang="en-US" sz="2600" kern="0" dirty="0">
              <a:solidFill>
                <a:srgbClr val="0000FF"/>
              </a:solidFill>
              <a:latin typeface="宋体" panose="02010600030101010101" pitchFamily="2" charset="-122"/>
              <a:ea typeface="宋体" panose="02010600030101010101" pitchFamily="2" charset="-122"/>
              <a:cs typeface="+mj-cs"/>
            </a:endParaRPr>
          </a:p>
        </p:txBody>
      </p:sp>
      <p:sp>
        <p:nvSpPr>
          <p:cNvPr id="57" name="文本框 56"/>
          <p:cNvSpPr txBox="1"/>
          <p:nvPr/>
        </p:nvSpPr>
        <p:spPr>
          <a:xfrm>
            <a:off x="6792595" y="4257675"/>
            <a:ext cx="1539875" cy="491490"/>
          </a:xfrm>
          <a:prstGeom prst="rect">
            <a:avLst/>
          </a:prstGeom>
          <a:noFill/>
        </p:spPr>
        <p:txBody>
          <a:bodyPr wrap="square" rtlCol="0">
            <a:spAutoFit/>
          </a:bodyPr>
          <a:lstStyle/>
          <a:p>
            <a:pPr algn="ctr" fontAlgn="base">
              <a:buClrTx/>
              <a:buSzTx/>
              <a:buFontTx/>
              <a:defRPr/>
            </a:pPr>
            <a:r>
              <a:rPr kumimoji="1" lang="zh-CN" altLang="en-US" sz="2600" kern="0" dirty="0">
                <a:solidFill>
                  <a:srgbClr val="0000FF"/>
                </a:solidFill>
                <a:latin typeface="宋体" panose="02010600030101010101" pitchFamily="2" charset="-122"/>
                <a:ea typeface="宋体" panose="02010600030101010101" pitchFamily="2" charset="-122"/>
                <a:cs typeface="+mj-cs"/>
                <a:sym typeface="+mn-ea"/>
              </a:rPr>
              <a:t>课题进展</a:t>
            </a:r>
            <a:endParaRPr kumimoji="1" lang="zh-CN" altLang="en-US" sz="2600" kern="0" dirty="0">
              <a:solidFill>
                <a:srgbClr val="0000FF"/>
              </a:solidFill>
              <a:latin typeface="宋体" panose="02010600030101010101" pitchFamily="2" charset="-122"/>
              <a:ea typeface="宋体" panose="02010600030101010101" pitchFamily="2" charset="-122"/>
              <a:cs typeface="+mj-cs"/>
            </a:endParaRPr>
          </a:p>
        </p:txBody>
      </p:sp>
      <p:sp>
        <p:nvSpPr>
          <p:cNvPr id="60" name="文本框 59"/>
          <p:cNvSpPr txBox="1"/>
          <p:nvPr/>
        </p:nvSpPr>
        <p:spPr>
          <a:xfrm>
            <a:off x="9655175" y="3154045"/>
            <a:ext cx="1539875" cy="891540"/>
          </a:xfrm>
          <a:prstGeom prst="rect">
            <a:avLst/>
          </a:prstGeom>
          <a:noFill/>
        </p:spPr>
        <p:txBody>
          <a:bodyPr wrap="square" rtlCol="0">
            <a:spAutoFit/>
          </a:bodyPr>
          <a:lstStyle/>
          <a:p>
            <a:pPr algn="ctr" fontAlgn="base">
              <a:buClrTx/>
              <a:buSzTx/>
              <a:buFontTx/>
              <a:defRPr/>
            </a:pPr>
            <a:r>
              <a:rPr kumimoji="1" lang="zh-CN" altLang="en-US" sz="2600" kern="0" dirty="0">
                <a:solidFill>
                  <a:srgbClr val="0000FF"/>
                </a:solidFill>
                <a:latin typeface="宋体" panose="02010600030101010101" pitchFamily="2" charset="-122"/>
                <a:ea typeface="宋体" panose="02010600030101010101" pitchFamily="2" charset="-122"/>
                <a:cs typeface="+mj-cs"/>
                <a:sym typeface="+mn-ea"/>
              </a:rPr>
              <a:t>后续工作计划</a:t>
            </a:r>
            <a:endParaRPr kumimoji="1" lang="zh-CN" altLang="en-US" sz="2600" kern="0" dirty="0">
              <a:solidFill>
                <a:srgbClr val="0000FF"/>
              </a:solidFill>
              <a:latin typeface="宋体" panose="02010600030101010101" pitchFamily="2" charset="-122"/>
              <a:ea typeface="宋体" panose="02010600030101010101" pitchFamily="2" charset="-122"/>
              <a:cs typeface="+mj-cs"/>
            </a:endParaRPr>
          </a:p>
        </p:txBody>
      </p:sp>
      <p:sp>
        <p:nvSpPr>
          <p:cNvPr id="62" name="文本框 61"/>
          <p:cNvSpPr txBox="1"/>
          <p:nvPr/>
        </p:nvSpPr>
        <p:spPr>
          <a:xfrm>
            <a:off x="6945638" y="2864634"/>
            <a:ext cx="1035148" cy="922020"/>
          </a:xfrm>
          <a:prstGeom prst="rect">
            <a:avLst/>
          </a:prstGeom>
          <a:noFill/>
        </p:spPr>
        <p:txBody>
          <a:bodyPr wrap="square" rtlCol="0">
            <a:spAutoFit/>
          </a:bodyPr>
          <a:lstStyle/>
          <a:p>
            <a:r>
              <a:rPr lang="en-US" altLang="zh-CN" sz="5400" spc="-300" dirty="0">
                <a:solidFill>
                  <a:srgbClr val="193989"/>
                </a:solidFill>
                <a:latin typeface="宋体" panose="02010600030101010101" pitchFamily="2" charset="-122"/>
                <a:ea typeface="宋体" panose="02010600030101010101" pitchFamily="2" charset="-122"/>
              </a:rPr>
              <a:t>03</a:t>
            </a:r>
            <a:endParaRPr lang="zh-CN" altLang="en-US" sz="5400" spc="-300" dirty="0">
              <a:solidFill>
                <a:srgbClr val="193989"/>
              </a:solidFill>
              <a:latin typeface="宋体" panose="02010600030101010101" pitchFamily="2" charset="-122"/>
              <a:ea typeface="宋体" panose="02010600030101010101" pitchFamily="2" charset="-122"/>
            </a:endParaRPr>
          </a:p>
        </p:txBody>
      </p:sp>
      <p:sp>
        <p:nvSpPr>
          <p:cNvPr id="63" name="文本框 62"/>
          <p:cNvSpPr txBox="1"/>
          <p:nvPr/>
        </p:nvSpPr>
        <p:spPr>
          <a:xfrm>
            <a:off x="9809395" y="1806460"/>
            <a:ext cx="1035148" cy="922020"/>
          </a:xfrm>
          <a:prstGeom prst="rect">
            <a:avLst/>
          </a:prstGeom>
          <a:noFill/>
        </p:spPr>
        <p:txBody>
          <a:bodyPr wrap="square" rtlCol="0">
            <a:spAutoFit/>
          </a:bodyPr>
          <a:lstStyle/>
          <a:p>
            <a:r>
              <a:rPr lang="en-US" altLang="zh-CN" sz="5400" spc="-300" dirty="0">
                <a:solidFill>
                  <a:srgbClr val="193989"/>
                </a:solidFill>
                <a:latin typeface="宋体" panose="02010600030101010101" pitchFamily="2" charset="-122"/>
                <a:ea typeface="宋体" panose="02010600030101010101" pitchFamily="2" charset="-122"/>
              </a:rPr>
              <a:t>04</a:t>
            </a:r>
            <a:endParaRPr lang="zh-CN" altLang="en-US" sz="5400" spc="-300" dirty="0">
              <a:solidFill>
                <a:srgbClr val="193989"/>
              </a:solidFill>
              <a:latin typeface="宋体" panose="02010600030101010101" pitchFamily="2" charset="-122"/>
              <a:ea typeface="宋体" panose="02010600030101010101" pitchFamily="2" charset="-122"/>
            </a:endParaRPr>
          </a:p>
        </p:txBody>
      </p:sp>
      <p:sp>
        <p:nvSpPr>
          <p:cNvPr id="65" name="文本框 64"/>
          <p:cNvSpPr txBox="1"/>
          <p:nvPr/>
        </p:nvSpPr>
        <p:spPr>
          <a:xfrm>
            <a:off x="5297829" y="1339959"/>
            <a:ext cx="1595072"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normalizeH="0" baseline="0" noProof="0" dirty="0">
                <a:ln>
                  <a:noFill/>
                </a:ln>
                <a:solidFill>
                  <a:schemeClr val="bg1"/>
                </a:solidFill>
                <a:effectLst/>
                <a:uLnTx/>
                <a:uFillTx/>
                <a:latin typeface="字魂58号-创中黑-Regular" panose="00000500000000000000" pitchFamily="2" charset="-122"/>
                <a:ea typeface="字魂58号-创中黑-Regular" panose="00000500000000000000" pitchFamily="2" charset="-122"/>
                <a:cs typeface="+mn-cs"/>
              </a:rPr>
              <a:t>目录</a:t>
            </a:r>
            <a:endParaRPr kumimoji="0" lang="en-US" altLang="zh-CN" sz="2400" b="0" i="0" u="none" strike="noStrike" kern="1200" cap="none" normalizeH="0" baseline="0" noProof="0" dirty="0">
              <a:ln>
                <a:noFill/>
              </a:ln>
              <a:solidFill>
                <a:schemeClr val="bg1"/>
              </a:solidFill>
              <a:effectLst/>
              <a:uLnTx/>
              <a:uFillTx/>
              <a:latin typeface="字魂58号-创中黑-Regular" panose="00000500000000000000" pitchFamily="2" charset="-122"/>
              <a:ea typeface="字魂58号-创中黑-Regular" panose="00000500000000000000"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normalizeH="0" baseline="0" noProof="0" dirty="0">
                <a:ln>
                  <a:noFill/>
                </a:ln>
                <a:solidFill>
                  <a:schemeClr val="bg1"/>
                </a:solidFill>
                <a:effectLst/>
                <a:uLnTx/>
                <a:uFillTx/>
                <a:latin typeface="字魂58号-创中黑-Regular" panose="00000500000000000000" pitchFamily="2" charset="-122"/>
                <a:ea typeface="字魂58号-创中黑-Regular" panose="00000500000000000000" pitchFamily="2" charset="-122"/>
                <a:cs typeface="+mn-cs"/>
              </a:rPr>
              <a:t>CONTENTS</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090129" cy="523220"/>
          </a:xfrm>
          <a:prstGeom prst="rect">
            <a:avLst/>
          </a:prstGeom>
          <a:noFill/>
          <a:ln>
            <a:noFill/>
          </a:ln>
        </p:spPr>
        <p:txBody>
          <a:bodyPr wrap="none">
            <a:spAutoFit/>
          </a:bodyPr>
          <a:lstStyle/>
          <a:p>
            <a:pPr algn="l"/>
            <a:r>
              <a:rPr kumimoji="1" lang="zh-CN" altLang="en-US" sz="2800" kern="0" dirty="0">
                <a:solidFill>
                  <a:srgbClr val="0000FF"/>
                </a:solidFill>
                <a:latin typeface="宋体" panose="02010600030101010101" pitchFamily="2" charset="-122"/>
                <a:ea typeface="宋体" panose="02010600030101010101" pitchFamily="2" charset="-122"/>
                <a:cs typeface="+mj-cs"/>
                <a:sym typeface="+mn-ea"/>
              </a:rPr>
              <a:t>一、课题简介</a:t>
            </a:r>
            <a:r>
              <a:rPr kumimoji="1" lang="en-US" altLang="zh-CN" sz="2800" kern="0" dirty="0">
                <a:solidFill>
                  <a:srgbClr val="0000FF"/>
                </a:solidFill>
                <a:latin typeface="+mn-ea"/>
                <a:cs typeface="+mj-cs"/>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zh-CN" altLang="en-US" sz="1600" kern="0" noProof="0" dirty="0">
              <a:ln>
                <a:noFill/>
              </a:ln>
              <a:solidFill>
                <a:srgbClr val="0000FF"/>
              </a:solidFill>
              <a:effectLst/>
              <a:uLnTx/>
              <a:uFillTx/>
              <a:latin typeface="+mn-ea"/>
              <a:ea typeface="宋体" panose="02010600030101010101" pitchFamily="2" charset="-122"/>
              <a:cs typeface="+mj-cs"/>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7" name="文本框 6"/>
          <p:cNvSpPr txBox="1"/>
          <p:nvPr/>
        </p:nvSpPr>
        <p:spPr>
          <a:xfrm>
            <a:off x="1316355" y="1023620"/>
            <a:ext cx="8703945" cy="1706878"/>
          </a:xfrm>
          <a:prstGeom prst="rect">
            <a:avLst/>
          </a:prstGeom>
          <a:noFill/>
        </p:spPr>
        <p:txBody>
          <a:bodyPr wrap="square" rtlCol="0">
            <a:spAutoFit/>
          </a:bodyPr>
          <a:lstStyle/>
          <a:p>
            <a:pPr indent="0" algn="l" fontAlgn="auto">
              <a:lnSpc>
                <a:spcPct val="150000"/>
              </a:lnSpc>
              <a:buClrTx/>
              <a:buSzTx/>
              <a:buFont typeface="+mj-lt"/>
              <a:buNone/>
            </a:pPr>
            <a:r>
              <a:rPr kumimoji="1" lang="zh-CN" altLang="en-US" b="1" kern="0" noProof="0" dirty="0">
                <a:ln>
                  <a:noFill/>
                </a:ln>
                <a:solidFill>
                  <a:srgbClr val="0000FF"/>
                </a:solidFill>
                <a:effectLst/>
                <a:uLnTx/>
                <a:uFillTx/>
                <a:ea typeface="宋体" panose="02010600030101010101" pitchFamily="2" charset="-122"/>
                <a:sym typeface="+mn-ea"/>
              </a:rPr>
              <a:t>背景和意义：</a:t>
            </a:r>
            <a:r>
              <a:rPr kumimoji="1" lang="zh-CN" altLang="en-US" kern="0" noProof="0" dirty="0">
                <a:ln>
                  <a:noFill/>
                </a:ln>
                <a:effectLst/>
                <a:uLnTx/>
                <a:uFillTx/>
                <a:ea typeface="宋体" panose="02010600030101010101" pitchFamily="2" charset="-122"/>
                <a:sym typeface="+mn-ea"/>
              </a:rPr>
              <a:t>随着全球气候变化和人口增长带来的粮食安全问题日益突出，提高农业生产效率和保障农产品质量已成为世界农业发展的迫切需求。与此同时，现代农业正逐步转向</a:t>
            </a:r>
            <a:r>
              <a:rPr kumimoji="1" lang="zh-CN" altLang="en-US" b="1" kern="0" noProof="0" dirty="0">
                <a:ln>
                  <a:noFill/>
                </a:ln>
                <a:effectLst/>
                <a:uLnTx/>
                <a:uFillTx/>
                <a:ea typeface="宋体" panose="02010600030101010101" pitchFamily="2" charset="-122"/>
                <a:sym typeface="+mn-ea"/>
              </a:rPr>
              <a:t>精细化</a:t>
            </a:r>
            <a:r>
              <a:rPr kumimoji="1" lang="zh-CN" altLang="en-US" kern="0" noProof="0" dirty="0">
                <a:ln>
                  <a:noFill/>
                </a:ln>
                <a:effectLst/>
                <a:uLnTx/>
                <a:uFillTx/>
                <a:ea typeface="宋体" panose="02010600030101010101" pitchFamily="2" charset="-122"/>
                <a:sym typeface="+mn-ea"/>
              </a:rPr>
              <a:t>、</a:t>
            </a:r>
            <a:r>
              <a:rPr kumimoji="1" lang="zh-CN" altLang="en-US" b="1" kern="0" noProof="0" dirty="0">
                <a:ln>
                  <a:noFill/>
                </a:ln>
                <a:effectLst/>
                <a:uLnTx/>
                <a:uFillTx/>
                <a:ea typeface="宋体" panose="02010600030101010101" pitchFamily="2" charset="-122"/>
                <a:sym typeface="+mn-ea"/>
              </a:rPr>
              <a:t>智能化</a:t>
            </a:r>
            <a:r>
              <a:rPr kumimoji="1" lang="zh-CN" altLang="en-US" kern="0" noProof="0" dirty="0">
                <a:ln>
                  <a:noFill/>
                </a:ln>
                <a:effectLst/>
                <a:uLnTx/>
                <a:uFillTx/>
                <a:ea typeface="宋体" panose="02010600030101010101" pitchFamily="2" charset="-122"/>
                <a:sym typeface="+mn-ea"/>
              </a:rPr>
              <a:t>和</a:t>
            </a:r>
            <a:r>
              <a:rPr kumimoji="1" lang="zh-CN" altLang="en-US" b="1" kern="0" noProof="0" dirty="0">
                <a:ln>
                  <a:noFill/>
                </a:ln>
                <a:effectLst/>
                <a:uLnTx/>
                <a:uFillTx/>
                <a:ea typeface="宋体" panose="02010600030101010101" pitchFamily="2" charset="-122"/>
                <a:sym typeface="+mn-ea"/>
              </a:rPr>
              <a:t>绿色化</a:t>
            </a:r>
            <a:r>
              <a:rPr kumimoji="1" lang="zh-CN" altLang="en-US" kern="0" noProof="0" dirty="0">
                <a:ln>
                  <a:noFill/>
                </a:ln>
                <a:effectLst/>
                <a:uLnTx/>
                <a:uFillTx/>
                <a:ea typeface="宋体" panose="02010600030101010101" pitchFamily="2" charset="-122"/>
                <a:sym typeface="+mn-ea"/>
              </a:rPr>
              <a:t>的发展方向，智能温室大棚作为一种高效的设施农业形式，其环境控制技术的研究与应用显得尤为重要。</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090129" cy="523220"/>
          </a:xfrm>
          <a:prstGeom prst="rect">
            <a:avLst/>
          </a:prstGeom>
          <a:noFill/>
          <a:ln>
            <a:noFill/>
          </a:ln>
        </p:spPr>
        <p:txBody>
          <a:bodyPr wrap="none">
            <a:spAutoFit/>
          </a:bodyPr>
          <a:lstStyle/>
          <a:p>
            <a:pPr algn="l"/>
            <a:r>
              <a:rPr kumimoji="1" lang="zh-CN" altLang="en-US" sz="2800" kern="0" dirty="0">
                <a:solidFill>
                  <a:srgbClr val="0000FF"/>
                </a:solidFill>
                <a:latin typeface="+mn-ea"/>
                <a:cs typeface="+mj-cs"/>
                <a:sym typeface="+mn-ea"/>
              </a:rPr>
              <a:t>一、</a:t>
            </a:r>
            <a:r>
              <a:rPr kumimoji="1" lang="zh-CN" altLang="en-US" sz="2800" kern="0" dirty="0">
                <a:solidFill>
                  <a:srgbClr val="0000FF"/>
                </a:solidFill>
                <a:latin typeface="宋体" panose="02010600030101010101" pitchFamily="2" charset="-122"/>
                <a:ea typeface="宋体" panose="02010600030101010101" pitchFamily="2" charset="-122"/>
                <a:cs typeface="+mj-cs"/>
                <a:sym typeface="+mn-ea"/>
              </a:rPr>
              <a:t>课题简介</a:t>
            </a:r>
            <a:r>
              <a:rPr kumimoji="1" lang="en-US" altLang="zh-CN" sz="2800" kern="0" dirty="0">
                <a:solidFill>
                  <a:srgbClr val="0000FF"/>
                </a:solidFill>
                <a:latin typeface="+mn-ea"/>
                <a:cs typeface="+mj-cs"/>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zh-CN" altLang="en-US" sz="1600" kern="0" noProof="0" dirty="0">
              <a:ln>
                <a:noFill/>
              </a:ln>
              <a:solidFill>
                <a:srgbClr val="0000FF"/>
              </a:solidFill>
              <a:effectLst/>
              <a:uLnTx/>
              <a:uFillTx/>
              <a:latin typeface="+mn-ea"/>
              <a:ea typeface="宋体" panose="02010600030101010101" pitchFamily="2" charset="-122"/>
              <a:cs typeface="+mj-cs"/>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7" name="文本框 6"/>
          <p:cNvSpPr txBox="1"/>
          <p:nvPr/>
        </p:nvSpPr>
        <p:spPr>
          <a:xfrm>
            <a:off x="1316355" y="1023620"/>
            <a:ext cx="8703945" cy="4666021"/>
          </a:xfrm>
          <a:prstGeom prst="rect">
            <a:avLst/>
          </a:prstGeom>
          <a:noFill/>
        </p:spPr>
        <p:txBody>
          <a:bodyPr wrap="square" rtlCol="0">
            <a:spAutoFit/>
          </a:bodyPr>
          <a:lstStyle/>
          <a:p>
            <a:pPr indent="0" algn="l" fontAlgn="auto">
              <a:lnSpc>
                <a:spcPct val="150000"/>
              </a:lnSpc>
              <a:buClrTx/>
              <a:buSzTx/>
              <a:buFont typeface="+mj-lt"/>
              <a:buNone/>
            </a:pPr>
            <a:r>
              <a:rPr kumimoji="1" lang="zh-CN" altLang="en-US" b="1" kern="0" noProof="0" dirty="0">
                <a:ln>
                  <a:noFill/>
                </a:ln>
                <a:solidFill>
                  <a:srgbClr val="0000FF"/>
                </a:solidFill>
                <a:effectLst/>
                <a:uLnTx/>
                <a:uFillTx/>
                <a:ea typeface="宋体" panose="02010600030101010101" pitchFamily="2" charset="-122"/>
                <a:sym typeface="+mn-ea"/>
              </a:rPr>
              <a:t>研究现状：</a:t>
            </a:r>
            <a:r>
              <a:rPr kumimoji="1" lang="zh-CN" altLang="en-US" kern="0" noProof="0" dirty="0">
                <a:ln>
                  <a:noFill/>
                </a:ln>
                <a:effectLst/>
                <a:uLnTx/>
                <a:uFillTx/>
                <a:ea typeface="宋体" panose="02010600030101010101" pitchFamily="2" charset="-122"/>
                <a:sym typeface="+mn-ea"/>
              </a:rPr>
              <a:t>基于</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单片机的智能温室大棚控制系统设计在国内外已取得了一系列研究成果，并展现出巨大的应用潜力。在国内，黄超等人</a:t>
            </a:r>
            <a:r>
              <a:rPr kumimoji="1" lang="en-US" altLang="zh-CN" kern="0" noProof="0" dirty="0">
                <a:ln>
                  <a:noFill/>
                </a:ln>
                <a:effectLst/>
                <a:uLnTx/>
                <a:uFillTx/>
                <a:ea typeface="宋体" panose="02010600030101010101" pitchFamily="2" charset="-122"/>
                <a:sym typeface="+mn-ea"/>
              </a:rPr>
              <a:t>[1]</a:t>
            </a:r>
            <a:r>
              <a:rPr kumimoji="1" lang="zh-CN" altLang="en-US" kern="0" noProof="0" dirty="0">
                <a:ln>
                  <a:noFill/>
                </a:ln>
                <a:effectLst/>
                <a:uLnTx/>
                <a:uFillTx/>
                <a:ea typeface="宋体" panose="02010600030101010101" pitchFamily="2" charset="-122"/>
                <a:sym typeface="+mn-ea"/>
              </a:rPr>
              <a:t>设计并测试了一种基于</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的在线恒温光谱分析系统，为环境参数精准监测提供了技术支持。夏志昌等人</a:t>
            </a:r>
            <a:r>
              <a:rPr kumimoji="1" lang="en-US" altLang="zh-CN" kern="0" noProof="0" dirty="0">
                <a:ln>
                  <a:noFill/>
                </a:ln>
                <a:effectLst/>
                <a:uLnTx/>
                <a:uFillTx/>
                <a:ea typeface="宋体" panose="02010600030101010101" pitchFamily="2" charset="-122"/>
                <a:sym typeface="+mn-ea"/>
              </a:rPr>
              <a:t>[2]</a:t>
            </a:r>
            <a:r>
              <a:rPr kumimoji="1" lang="zh-CN" altLang="en-US" kern="0" noProof="0" dirty="0">
                <a:ln>
                  <a:noFill/>
                </a:ln>
                <a:effectLst/>
                <a:uLnTx/>
                <a:uFillTx/>
                <a:ea typeface="宋体" panose="02010600030101010101" pitchFamily="2" charset="-122"/>
                <a:sym typeface="+mn-ea"/>
              </a:rPr>
              <a:t>则研究了</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在控制半导体激光器输出功率和工作温度稳定性方面的应用，为智能控制系统的稳定性优化提供了理论依据。</a:t>
            </a:r>
          </a:p>
          <a:p>
            <a:pPr indent="0" algn="l" fontAlgn="auto">
              <a:lnSpc>
                <a:spcPct val="150000"/>
              </a:lnSpc>
              <a:buClrTx/>
              <a:buSzTx/>
              <a:buFont typeface="+mj-lt"/>
              <a:buNone/>
            </a:pPr>
            <a:r>
              <a:rPr kumimoji="1" lang="zh-CN" altLang="en-US" kern="0" noProof="0" dirty="0">
                <a:ln>
                  <a:noFill/>
                </a:ln>
                <a:effectLst/>
                <a:uLnTx/>
                <a:uFillTx/>
                <a:ea typeface="宋体" panose="02010600030101010101" pitchFamily="2" charset="-122"/>
                <a:sym typeface="+mn-ea"/>
              </a:rPr>
              <a:t>纪建伟等人</a:t>
            </a:r>
            <a:r>
              <a:rPr kumimoji="1" lang="en-US" altLang="zh-CN" kern="0" noProof="0" dirty="0">
                <a:ln>
                  <a:noFill/>
                </a:ln>
                <a:effectLst/>
                <a:uLnTx/>
                <a:uFillTx/>
                <a:ea typeface="宋体" panose="02010600030101010101" pitchFamily="2" charset="-122"/>
                <a:sym typeface="+mn-ea"/>
              </a:rPr>
              <a:t>[3]</a:t>
            </a:r>
            <a:r>
              <a:rPr kumimoji="1" lang="zh-CN" altLang="en-US" kern="0" noProof="0" dirty="0">
                <a:ln>
                  <a:noFill/>
                </a:ln>
                <a:effectLst/>
                <a:uLnTx/>
                <a:uFillTx/>
                <a:ea typeface="宋体" panose="02010600030101010101" pitchFamily="2" charset="-122"/>
                <a:sym typeface="+mn-ea"/>
              </a:rPr>
              <a:t>专门针对温室环境，设计了一款基于</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的</a:t>
            </a:r>
            <a:r>
              <a:rPr kumimoji="1" lang="en-US" altLang="zh-CN" kern="0" noProof="0" dirty="0">
                <a:ln>
                  <a:noFill/>
                </a:ln>
                <a:effectLst/>
                <a:uLnTx/>
                <a:uFillTx/>
                <a:ea typeface="宋体" panose="02010600030101010101" pitchFamily="2" charset="-122"/>
                <a:sym typeface="+mn-ea"/>
              </a:rPr>
              <a:t>CO2</a:t>
            </a:r>
            <a:r>
              <a:rPr kumimoji="1" lang="zh-CN" altLang="en-US" kern="0" noProof="0" dirty="0">
                <a:ln>
                  <a:noFill/>
                </a:ln>
                <a:effectLst/>
                <a:uLnTx/>
                <a:uFillTx/>
                <a:ea typeface="宋体" panose="02010600030101010101" pitchFamily="2" charset="-122"/>
                <a:sym typeface="+mn-ea"/>
              </a:rPr>
              <a:t>浓度自动调控系统，实现实时、精准的环境调控。吴雪雪</a:t>
            </a:r>
            <a:r>
              <a:rPr kumimoji="1" lang="en-US" altLang="zh-CN" kern="0" noProof="0" dirty="0">
                <a:ln>
                  <a:noFill/>
                </a:ln>
                <a:effectLst/>
                <a:uLnTx/>
                <a:uFillTx/>
                <a:ea typeface="宋体" panose="02010600030101010101" pitchFamily="2" charset="-122"/>
                <a:sym typeface="+mn-ea"/>
              </a:rPr>
              <a:t>[4]</a:t>
            </a:r>
            <a:r>
              <a:rPr kumimoji="1" lang="zh-CN" altLang="en-US" kern="0" noProof="0" dirty="0">
                <a:ln>
                  <a:noFill/>
                </a:ln>
                <a:effectLst/>
                <a:uLnTx/>
                <a:uFillTx/>
                <a:ea typeface="宋体" panose="02010600030101010101" pitchFamily="2" charset="-122"/>
                <a:sym typeface="+mn-ea"/>
              </a:rPr>
              <a:t>探讨了基于</a:t>
            </a:r>
            <a:r>
              <a:rPr kumimoji="1" lang="en-US" altLang="zh-CN" kern="0" noProof="0" dirty="0">
                <a:ln>
                  <a:noFill/>
                </a:ln>
                <a:effectLst/>
                <a:uLnTx/>
                <a:uFillTx/>
                <a:ea typeface="宋体" panose="02010600030101010101" pitchFamily="2" charset="-122"/>
                <a:sym typeface="+mn-ea"/>
              </a:rPr>
              <a:t>NB-IOT</a:t>
            </a:r>
            <a:r>
              <a:rPr kumimoji="1" lang="zh-CN" altLang="en-US" kern="0" noProof="0" dirty="0">
                <a:ln>
                  <a:noFill/>
                </a:ln>
                <a:effectLst/>
                <a:uLnTx/>
                <a:uFillTx/>
                <a:ea typeface="宋体" panose="02010600030101010101" pitchFamily="2" charset="-122"/>
                <a:sym typeface="+mn-ea"/>
              </a:rPr>
              <a:t>技术的农作物大棚监测系统，这一研究进一步丰富了智能温室大棚的远程监控功能。</a:t>
            </a:r>
          </a:p>
          <a:p>
            <a:pPr indent="0" algn="l" fontAlgn="auto">
              <a:lnSpc>
                <a:spcPct val="150000"/>
              </a:lnSpc>
              <a:buClrTx/>
              <a:buSzTx/>
              <a:buFont typeface="+mj-lt"/>
              <a:buNone/>
            </a:pPr>
            <a:r>
              <a:rPr kumimoji="1" lang="zh-CN" altLang="en-US" kern="0" noProof="0" dirty="0">
                <a:ln>
                  <a:noFill/>
                </a:ln>
                <a:effectLst/>
                <a:uLnTx/>
                <a:uFillTx/>
                <a:ea typeface="宋体" panose="02010600030101010101" pitchFamily="2" charset="-122"/>
                <a:sym typeface="+mn-ea"/>
              </a:rPr>
              <a:t>郭磊的硕士学位论文</a:t>
            </a:r>
            <a:r>
              <a:rPr kumimoji="1" lang="en-US" altLang="zh-CN" kern="0" noProof="0" dirty="0">
                <a:ln>
                  <a:noFill/>
                </a:ln>
                <a:effectLst/>
                <a:uLnTx/>
                <a:uFillTx/>
                <a:ea typeface="宋体" panose="02010600030101010101" pitchFamily="2" charset="-122"/>
                <a:sym typeface="+mn-ea"/>
              </a:rPr>
              <a:t>[5]</a:t>
            </a:r>
            <a:r>
              <a:rPr kumimoji="1" lang="zh-CN" altLang="en-US" kern="0" noProof="0" dirty="0">
                <a:ln>
                  <a:noFill/>
                </a:ln>
                <a:effectLst/>
                <a:uLnTx/>
                <a:uFillTx/>
                <a:ea typeface="宋体" panose="02010600030101010101" pitchFamily="2" charset="-122"/>
                <a:sym typeface="+mn-ea"/>
              </a:rPr>
              <a:t>详细阐述了如何利用</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单片机设计温室环境监测和控制系统，为全面实现温室环境智能化管理奠定了基础。</a:t>
            </a:r>
          </a:p>
          <a:p>
            <a:pPr indent="0" algn="l" fontAlgn="auto">
              <a:lnSpc>
                <a:spcPct val="150000"/>
              </a:lnSpc>
              <a:buClrTx/>
              <a:buSzTx/>
              <a:buFont typeface="+mj-lt"/>
              <a:buNone/>
            </a:pPr>
            <a:endParaRPr kumimoji="1" lang="zh-CN" altLang="en-US" kern="0" noProof="0" dirty="0">
              <a:ln>
                <a:noFill/>
              </a:ln>
              <a:effectLst/>
              <a:uLnTx/>
              <a:uFillTx/>
              <a:ea typeface="宋体" panose="02010600030101010101" pitchFamily="2" charset="-122"/>
              <a:sym typeface="+mn-ea"/>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t>4</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090129" cy="769441"/>
          </a:xfrm>
          <a:prstGeom prst="rect">
            <a:avLst/>
          </a:prstGeom>
          <a:noFill/>
          <a:ln>
            <a:noFill/>
          </a:ln>
        </p:spPr>
        <p:txBody>
          <a:bodyPr wrap="none">
            <a:spAutoFit/>
          </a:bodyPr>
          <a:lstStyle/>
          <a:p>
            <a:pPr algn="l"/>
            <a:r>
              <a:rPr kumimoji="1" lang="zh-CN" altLang="en-US" sz="2800" kern="0" dirty="0">
                <a:solidFill>
                  <a:srgbClr val="0000FF"/>
                </a:solidFill>
                <a:latin typeface="+mn-ea"/>
                <a:cs typeface="+mj-cs"/>
                <a:sym typeface="+mn-ea"/>
              </a:rPr>
              <a:t>一、</a:t>
            </a:r>
            <a:r>
              <a:rPr kumimoji="1" lang="zh-CN" altLang="en-US" sz="2800" kern="0" dirty="0">
                <a:solidFill>
                  <a:srgbClr val="0000FF"/>
                </a:solidFill>
                <a:latin typeface="宋体" panose="02010600030101010101" pitchFamily="2" charset="-122"/>
                <a:ea typeface="宋体" panose="02010600030101010101" pitchFamily="2" charset="-122"/>
                <a:cs typeface="+mj-cs"/>
                <a:sym typeface="+mn-ea"/>
              </a:rPr>
              <a:t>课题简介</a:t>
            </a:r>
            <a:r>
              <a:rPr kumimoji="1" lang="en-US" altLang="zh-CN" sz="2800" kern="0" dirty="0">
                <a:solidFill>
                  <a:srgbClr val="0000FF"/>
                </a:solidFill>
                <a:latin typeface="+mn-ea"/>
                <a:cs typeface="+mj-cs"/>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zh-CN" altLang="en-US" sz="1600" kern="0" noProof="0" dirty="0">
              <a:ln>
                <a:noFill/>
              </a:ln>
              <a:solidFill>
                <a:srgbClr val="0000FF"/>
              </a:solidFill>
              <a:effectLst/>
              <a:uLnTx/>
              <a:uFillTx/>
              <a:latin typeface="+mn-ea"/>
              <a:ea typeface="宋体" panose="02010600030101010101" pitchFamily="2" charset="-122"/>
              <a:cs typeface="+mj-cs"/>
              <a:sym typeface="+mn-ea"/>
            </a:endParaRPr>
          </a:p>
          <a:p>
            <a:pPr algn="l"/>
            <a:endParaRPr kumimoji="1" lang="en-US" altLang="zh-CN" sz="1600" kern="0" dirty="0">
              <a:solidFill>
                <a:srgbClr val="0000FF"/>
              </a:solidFill>
              <a:latin typeface="+mn-ea"/>
              <a:ea typeface="字魂58号-创中黑-Regular" panose="00000500000000000000" pitchFamily="2" charset="-122"/>
              <a:cs typeface="+mj-cs"/>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7" name="文本框 6"/>
          <p:cNvSpPr txBox="1"/>
          <p:nvPr/>
        </p:nvSpPr>
        <p:spPr>
          <a:xfrm>
            <a:off x="1316355" y="1023620"/>
            <a:ext cx="8703945" cy="5030864"/>
          </a:xfrm>
          <a:prstGeom prst="rect">
            <a:avLst/>
          </a:prstGeom>
          <a:noFill/>
        </p:spPr>
        <p:txBody>
          <a:bodyPr wrap="square" rtlCol="0">
            <a:spAutoFit/>
          </a:bodyPr>
          <a:lstStyle/>
          <a:p>
            <a:pPr fontAlgn="auto">
              <a:lnSpc>
                <a:spcPct val="150000"/>
              </a:lnSpc>
            </a:pPr>
            <a:r>
              <a:rPr kumimoji="1" lang="zh-CN" altLang="en-US" b="1" kern="0" noProof="0" dirty="0">
                <a:ln>
                  <a:noFill/>
                </a:ln>
                <a:solidFill>
                  <a:srgbClr val="0000FF"/>
                </a:solidFill>
                <a:effectLst/>
                <a:uLnTx/>
                <a:uFillTx/>
                <a:ea typeface="宋体" panose="02010600030101010101" pitchFamily="2" charset="-122"/>
                <a:sym typeface="+mn-ea"/>
              </a:rPr>
              <a:t>课题内容：</a:t>
            </a:r>
            <a:r>
              <a:rPr kumimoji="1" lang="zh-CN" altLang="en-US" kern="0" noProof="0" dirty="0">
                <a:ln>
                  <a:noFill/>
                </a:ln>
                <a:effectLst/>
                <a:uLnTx/>
                <a:uFillTx/>
                <a:ea typeface="宋体" panose="02010600030101010101" pitchFamily="2" charset="-122"/>
                <a:sym typeface="+mn-ea"/>
              </a:rPr>
              <a:t>本课题主要研究基于</a:t>
            </a:r>
            <a:r>
              <a:rPr kumimoji="1" lang="en-US" altLang="zh-CN" kern="0" noProof="0" dirty="0">
                <a:ln>
                  <a:noFill/>
                </a:ln>
                <a:effectLst/>
                <a:uLnTx/>
                <a:uFillTx/>
                <a:ea typeface="宋体" panose="02010600030101010101" pitchFamily="2" charset="-122"/>
                <a:sym typeface="+mn-ea"/>
              </a:rPr>
              <a:t>STM32</a:t>
            </a:r>
            <a:r>
              <a:rPr kumimoji="1" lang="zh-CN" altLang="en-US" kern="0" noProof="0" dirty="0">
                <a:ln>
                  <a:noFill/>
                </a:ln>
                <a:effectLst/>
                <a:uLnTx/>
                <a:uFillTx/>
                <a:ea typeface="宋体" panose="02010600030101010101" pitchFamily="2" charset="-122"/>
                <a:sym typeface="+mn-ea"/>
              </a:rPr>
              <a:t>的智能温室大棚控制系统设计，主要工作：</a:t>
            </a:r>
          </a:p>
          <a:p>
            <a:pPr marL="342900" indent="-342900" fontAlgn="auto">
              <a:lnSpc>
                <a:spcPct val="150000"/>
              </a:lnSpc>
              <a:buFont typeface="+mj-lt"/>
              <a:buAutoNum type="arabicPeriod"/>
            </a:pPr>
            <a:r>
              <a:rPr kumimoji="1" lang="zh-CN" altLang="en-US" b="1" kern="0" dirty="0">
                <a:ea typeface="宋体" panose="02010600030101010101" pitchFamily="2" charset="-122"/>
                <a:sym typeface="+mn-ea"/>
              </a:rPr>
              <a:t>硬件设计：</a:t>
            </a:r>
            <a:r>
              <a:rPr kumimoji="1" lang="zh-CN" altLang="en-US" kern="0" noProof="0" dirty="0">
                <a:ln>
                  <a:noFill/>
                </a:ln>
                <a:effectLst/>
                <a:uLnTx/>
                <a:uFillTx/>
                <a:ea typeface="宋体" panose="02010600030101010101" pitchFamily="2" charset="-122"/>
                <a:sym typeface="+mn-ea"/>
              </a:rPr>
              <a:t>集成</a:t>
            </a:r>
            <a:r>
              <a:rPr kumimoji="1" lang="zh-CN" altLang="en-US" b="1" kern="0" dirty="0">
                <a:ea typeface="宋体" panose="02010600030101010101" pitchFamily="2" charset="-122"/>
                <a:sym typeface="+mn-ea"/>
              </a:rPr>
              <a:t>温湿度</a:t>
            </a:r>
            <a:r>
              <a:rPr kumimoji="1" lang="zh-CN" altLang="en-US" kern="0" noProof="0" dirty="0">
                <a:ln>
                  <a:noFill/>
                </a:ln>
                <a:effectLst/>
                <a:uLnTx/>
                <a:uFillTx/>
                <a:ea typeface="宋体" panose="02010600030101010101" pitchFamily="2" charset="-122"/>
                <a:sym typeface="+mn-ea"/>
              </a:rPr>
              <a:t>、</a:t>
            </a:r>
            <a:r>
              <a:rPr kumimoji="1" lang="zh-CN" altLang="en-US" b="1" kern="0" dirty="0">
                <a:ea typeface="宋体" panose="02010600030101010101" pitchFamily="2" charset="-122"/>
                <a:sym typeface="+mn-ea"/>
              </a:rPr>
              <a:t>土壤湿度</a:t>
            </a:r>
            <a:r>
              <a:rPr kumimoji="1" lang="zh-CN" altLang="en-US" kern="0" noProof="0" dirty="0">
                <a:ln>
                  <a:noFill/>
                </a:ln>
                <a:effectLst/>
                <a:uLnTx/>
                <a:uFillTx/>
                <a:ea typeface="宋体" panose="02010600030101010101" pitchFamily="2" charset="-122"/>
                <a:sym typeface="+mn-ea"/>
              </a:rPr>
              <a:t>、</a:t>
            </a:r>
            <a:r>
              <a:rPr kumimoji="1" lang="zh-CN" altLang="en-US" b="1" kern="0" dirty="0">
                <a:ea typeface="宋体" panose="02010600030101010101" pitchFamily="2" charset="-122"/>
                <a:sym typeface="+mn-ea"/>
              </a:rPr>
              <a:t>光照强度</a:t>
            </a:r>
            <a:r>
              <a:rPr kumimoji="1" lang="zh-CN" altLang="en-US" kern="0" noProof="0" dirty="0">
                <a:ln>
                  <a:noFill/>
                </a:ln>
                <a:effectLst/>
                <a:uLnTx/>
                <a:uFillTx/>
                <a:ea typeface="宋体" panose="02010600030101010101" pitchFamily="2" charset="-122"/>
                <a:sym typeface="+mn-ea"/>
              </a:rPr>
              <a:t>、</a:t>
            </a:r>
            <a:r>
              <a:rPr kumimoji="1" lang="zh-CN" altLang="en-US" b="1" kern="0" dirty="0">
                <a:ea typeface="宋体" panose="02010600030101010101" pitchFamily="2" charset="-122"/>
                <a:sym typeface="+mn-ea"/>
              </a:rPr>
              <a:t>二氧化碳浓度</a:t>
            </a:r>
            <a:r>
              <a:rPr kumimoji="1" lang="zh-CN" altLang="en-US" kern="0" noProof="0" dirty="0">
                <a:ln>
                  <a:noFill/>
                </a:ln>
                <a:effectLst/>
                <a:uLnTx/>
                <a:uFillTx/>
                <a:ea typeface="宋体" panose="02010600030101010101" pitchFamily="2" charset="-122"/>
                <a:sym typeface="+mn-ea"/>
              </a:rPr>
              <a:t>等多种环境参数传感器，用于实时采集温室大棚内部环境数据。同时，对接舵机、加热片、加湿器、通风扇等执行机构，确保系统具备调控温室环境的能力。</a:t>
            </a:r>
          </a:p>
          <a:p>
            <a:pPr marL="342900" indent="-342900" fontAlgn="auto">
              <a:lnSpc>
                <a:spcPct val="150000"/>
              </a:lnSpc>
              <a:buFont typeface="+mj-lt"/>
              <a:buAutoNum type="arabicPeriod"/>
            </a:pPr>
            <a:r>
              <a:rPr kumimoji="1" lang="zh-CN" altLang="en-US" b="1" kern="0" dirty="0">
                <a:ea typeface="宋体" panose="02010600030101010101" pitchFamily="2" charset="-122"/>
                <a:sym typeface="+mn-ea"/>
              </a:rPr>
              <a:t>软件系统开发：</a:t>
            </a:r>
            <a:r>
              <a:rPr kumimoji="1" lang="zh-CN" altLang="en-US" kern="0" noProof="0" dirty="0">
                <a:ln>
                  <a:noFill/>
                </a:ln>
                <a:effectLst/>
                <a:uLnTx/>
                <a:uFillTx/>
                <a:ea typeface="宋体" panose="02010600030101010101" pitchFamily="2" charset="-122"/>
                <a:sym typeface="+mn-ea"/>
              </a:rPr>
              <a:t>基于</a:t>
            </a:r>
            <a:r>
              <a:rPr kumimoji="1" lang="en-US" altLang="zh-CN" b="1" kern="0" dirty="0" err="1">
                <a:ea typeface="宋体" panose="02010600030101010101" pitchFamily="2" charset="-122"/>
                <a:sym typeface="+mn-ea"/>
              </a:rPr>
              <a:t>FreeRTOS</a:t>
            </a:r>
            <a:r>
              <a:rPr kumimoji="1" lang="zh-CN" altLang="en-US" b="1" kern="0" dirty="0">
                <a:ea typeface="宋体" panose="02010600030101010101" pitchFamily="2" charset="-122"/>
                <a:sym typeface="+mn-ea"/>
              </a:rPr>
              <a:t>实时操作系统</a:t>
            </a:r>
            <a:r>
              <a:rPr kumimoji="1" lang="zh-CN" altLang="en-US" kern="0" noProof="0" dirty="0">
                <a:ln>
                  <a:noFill/>
                </a:ln>
                <a:effectLst/>
                <a:uLnTx/>
                <a:uFillTx/>
                <a:ea typeface="宋体" panose="02010600030101010101" pitchFamily="2" charset="-122"/>
                <a:sym typeface="+mn-ea"/>
              </a:rPr>
              <a:t>，构建稳定高效的控制软件系统。开发数据采集模块，实现对各类传感器数据的定时采集和预处理；设计智能控制策略，根据实时环境参数自动调节执行机构，实现对温室环境的精准调控。</a:t>
            </a:r>
          </a:p>
          <a:p>
            <a:pPr marL="342900" indent="-342900" fontAlgn="auto">
              <a:lnSpc>
                <a:spcPct val="150000"/>
              </a:lnSpc>
              <a:buFont typeface="+mj-lt"/>
              <a:buAutoNum type="arabicPeriod"/>
            </a:pPr>
            <a:r>
              <a:rPr kumimoji="1" lang="zh-CN" altLang="en-US" b="1" kern="0" dirty="0">
                <a:ea typeface="宋体" panose="02010600030101010101" pitchFamily="2" charset="-122"/>
                <a:sym typeface="+mn-ea"/>
              </a:rPr>
              <a:t>通信模块集成：</a:t>
            </a:r>
            <a:r>
              <a:rPr kumimoji="1" lang="zh-CN" altLang="en-US" kern="0" noProof="0" dirty="0">
                <a:ln>
                  <a:noFill/>
                </a:ln>
                <a:effectLst/>
                <a:uLnTx/>
                <a:uFillTx/>
                <a:ea typeface="宋体" panose="02010600030101010101" pitchFamily="2" charset="-122"/>
                <a:sym typeface="+mn-ea"/>
              </a:rPr>
              <a:t>实现</a:t>
            </a:r>
            <a:r>
              <a:rPr kumimoji="1" lang="zh-CN" altLang="en-US" b="1" kern="0" dirty="0">
                <a:ea typeface="宋体" panose="02010600030101010101" pitchFamily="2" charset="-122"/>
                <a:sym typeface="+mn-ea"/>
              </a:rPr>
              <a:t>蓝牙无线通信技术</a:t>
            </a:r>
            <a:r>
              <a:rPr kumimoji="1" lang="zh-CN" altLang="en-US" kern="0" noProof="0" dirty="0">
                <a:ln>
                  <a:noFill/>
                </a:ln>
                <a:effectLst/>
                <a:uLnTx/>
                <a:uFillTx/>
                <a:ea typeface="宋体" panose="02010600030101010101" pitchFamily="2" charset="-122"/>
                <a:sym typeface="+mn-ea"/>
              </a:rPr>
              <a:t>在系统中的应用，实现温室环境参数的远程控制功能，增强系统的智能化水平和管理效率。</a:t>
            </a:r>
          </a:p>
          <a:p>
            <a:pPr marL="342900" indent="-342900" fontAlgn="auto">
              <a:lnSpc>
                <a:spcPct val="150000"/>
              </a:lnSpc>
              <a:buFont typeface="+mj-lt"/>
              <a:buAutoNum type="arabicPeriod"/>
            </a:pPr>
            <a:r>
              <a:rPr kumimoji="1" lang="zh-CN" altLang="en-US" b="1" kern="0" noProof="0" dirty="0">
                <a:ln>
                  <a:noFill/>
                </a:ln>
                <a:effectLst/>
                <a:uLnTx/>
                <a:uFillTx/>
                <a:ea typeface="宋体" panose="02010600030101010101" pitchFamily="2" charset="-122"/>
                <a:sym typeface="+mn-ea"/>
              </a:rPr>
              <a:t>人机交互界面设计：</a:t>
            </a:r>
            <a:r>
              <a:rPr kumimoji="1" lang="zh-CN" altLang="en-US" kern="0" noProof="0" dirty="0">
                <a:ln>
                  <a:noFill/>
                </a:ln>
                <a:effectLst/>
                <a:uLnTx/>
                <a:uFillTx/>
                <a:ea typeface="宋体" panose="02010600030101010101" pitchFamily="2" charset="-122"/>
                <a:sym typeface="+mn-ea"/>
              </a:rPr>
              <a:t>采用</a:t>
            </a:r>
            <a:r>
              <a:rPr kumimoji="1" lang="en-US" altLang="zh-CN" b="1" kern="0" dirty="0">
                <a:ea typeface="宋体" panose="02010600030101010101" pitchFamily="2" charset="-122"/>
                <a:sym typeface="+mn-ea"/>
              </a:rPr>
              <a:t>OLED</a:t>
            </a:r>
            <a:r>
              <a:rPr kumimoji="1" lang="zh-CN" altLang="en-US" b="1" kern="0" dirty="0">
                <a:ea typeface="宋体" panose="02010600030101010101" pitchFamily="2" charset="-122"/>
                <a:sym typeface="+mn-ea"/>
              </a:rPr>
              <a:t>显示屏</a:t>
            </a:r>
            <a:r>
              <a:rPr kumimoji="1" lang="zh-CN" altLang="en-US" kern="0" noProof="0" dirty="0">
                <a:ln>
                  <a:noFill/>
                </a:ln>
                <a:effectLst/>
                <a:uLnTx/>
                <a:uFillTx/>
                <a:ea typeface="宋体" panose="02010600030101010101" pitchFamily="2" charset="-122"/>
                <a:sym typeface="+mn-ea"/>
              </a:rPr>
              <a:t>，实时显示温室环境的各项参数，同时提供手动模式下的设备独立控制功能，确保在特殊情况或需要人工干预时，管理者可以灵活调整温室环境设定。</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5</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6"/>
              </p:custDataLst>
            </p:nvPr>
          </p:nvPicPr>
          <p:blipFill rotWithShape="1">
            <a:blip r:embed="rId10">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7"/>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7167347" cy="523220"/>
          </a:xfrm>
          <a:prstGeom prst="rect">
            <a:avLst/>
          </a:prstGeom>
          <a:noFill/>
          <a:ln>
            <a:noFill/>
          </a:ln>
        </p:spPr>
        <p:txBody>
          <a:bodyPr wrap="none">
            <a:spAutoFit/>
          </a:bodyPr>
          <a:lstStyle/>
          <a:p>
            <a:pPr algn="l" eaLnBrk="1" hangingPunct="1"/>
            <a:r>
              <a:rPr kumimoji="1" lang="zh-CN" altLang="en-US" sz="2800" kern="0" dirty="0">
                <a:solidFill>
                  <a:srgbClr val="0000FF"/>
                </a:solidFill>
                <a:latin typeface="+mn-ea"/>
                <a:cs typeface="+mj-cs"/>
                <a:sym typeface="+mn-ea"/>
              </a:rPr>
              <a:t>二、研究方法及创新</a:t>
            </a:r>
            <a:r>
              <a:rPr kumimoji="1" lang="en-US" altLang="zh-CN" sz="2800" kern="0" dirty="0">
                <a:solidFill>
                  <a:srgbClr val="0000FF"/>
                </a:solidFill>
                <a:latin typeface="+mn-ea"/>
                <a:cs typeface="+mj-cs"/>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1"/>
          <a:stretch>
            <a:fillRect/>
          </a:stretch>
        </p:blipFill>
        <p:spPr>
          <a:xfrm>
            <a:off x="10020300" y="286385"/>
            <a:ext cx="1744980" cy="424815"/>
          </a:xfrm>
          <a:prstGeom prst="rect">
            <a:avLst/>
          </a:prstGeom>
        </p:spPr>
      </p:pic>
      <p:sp>
        <p:nvSpPr>
          <p:cNvPr id="7" name="文本框 6"/>
          <p:cNvSpPr txBox="1"/>
          <p:nvPr>
            <p:custDataLst>
              <p:tags r:id="rId5"/>
            </p:custDataLst>
          </p:nvPr>
        </p:nvSpPr>
        <p:spPr>
          <a:xfrm>
            <a:off x="1316355" y="1023620"/>
            <a:ext cx="8703945" cy="3784369"/>
          </a:xfrm>
          <a:prstGeom prst="rect">
            <a:avLst/>
          </a:prstGeom>
          <a:noFill/>
        </p:spPr>
        <p:txBody>
          <a:bodyPr wrap="square" rtlCol="0">
            <a:spAutoFit/>
          </a:bodyPr>
          <a:lstStyle/>
          <a:p>
            <a:pPr indent="0" fontAlgn="auto">
              <a:lnSpc>
                <a:spcPct val="150000"/>
              </a:lnSpc>
              <a:buFont typeface="+mj-lt"/>
              <a:buNone/>
            </a:pPr>
            <a:r>
              <a:rPr kumimoji="1" lang="zh-CN" altLang="en-US" b="1" kern="0" noProof="0" dirty="0">
                <a:ln>
                  <a:noFill/>
                </a:ln>
                <a:solidFill>
                  <a:srgbClr val="0000FF"/>
                </a:solidFill>
                <a:effectLst/>
                <a:uLnTx/>
                <a:uFillTx/>
                <a:ea typeface="宋体" panose="02010600030101010101" pitchFamily="2" charset="-122"/>
                <a:sym typeface="+mn-ea"/>
              </a:rPr>
              <a:t>研究创新之处：</a:t>
            </a:r>
          </a:p>
          <a:p>
            <a:pPr indent="0" fontAlgn="auto">
              <a:lnSpc>
                <a:spcPct val="150000"/>
              </a:lnSpc>
              <a:buFont typeface="+mj-lt"/>
              <a:buNone/>
            </a:pPr>
            <a:r>
              <a:rPr kumimoji="1" lang="zh-CN" altLang="en-US" kern="0" noProof="0" dirty="0">
                <a:ln>
                  <a:noFill/>
                </a:ln>
                <a:effectLst/>
                <a:uLnTx/>
                <a:uFillTx/>
                <a:ea typeface="宋体" panose="02010600030101010101" pitchFamily="2" charset="-122"/>
                <a:sym typeface="+mn-ea"/>
              </a:rPr>
              <a:t>1)</a:t>
            </a:r>
            <a:r>
              <a:rPr kumimoji="1" lang="zh-CN" altLang="en-US" b="1" kern="0" noProof="0" dirty="0">
                <a:ln>
                  <a:noFill/>
                </a:ln>
                <a:effectLst/>
                <a:uLnTx/>
                <a:uFillTx/>
                <a:ea typeface="宋体" panose="02010600030101010101" pitchFamily="2" charset="-122"/>
                <a:sym typeface="+mn-ea"/>
              </a:rPr>
              <a:t>多任务处理机制</a:t>
            </a:r>
            <a:r>
              <a:rPr kumimoji="1" lang="zh-CN" altLang="en-US" kern="0" noProof="0" dirty="0">
                <a:ln>
                  <a:noFill/>
                </a:ln>
                <a:effectLst/>
                <a:uLnTx/>
                <a:uFillTx/>
                <a:ea typeface="宋体" panose="02010600030101010101" pitchFamily="2" charset="-122"/>
                <a:sym typeface="+mn-ea"/>
              </a:rPr>
              <a:t>使得系统能够同时处理多种环境变量的监控和设备控制任务，无论是自动调控还是人工指令执行，都能够无缝衔接且互不影响。</a:t>
            </a:r>
            <a:endParaRPr kumimoji="1" lang="en-US" altLang="zh-CN" kern="0" noProof="0" dirty="0">
              <a:ln>
                <a:noFill/>
              </a:ln>
              <a:effectLst/>
              <a:uLnTx/>
              <a:uFillTx/>
              <a:ea typeface="宋体" panose="02010600030101010101" pitchFamily="2" charset="-122"/>
              <a:sym typeface="+mn-ea"/>
            </a:endParaRPr>
          </a:p>
          <a:p>
            <a:pPr indent="0" fontAlgn="auto">
              <a:lnSpc>
                <a:spcPct val="150000"/>
              </a:lnSpc>
              <a:buFont typeface="+mj-lt"/>
              <a:buNone/>
            </a:pPr>
            <a:r>
              <a:rPr kumimoji="1" lang="zh-CN" altLang="en-US" kern="0" noProof="0" dirty="0">
                <a:ln>
                  <a:noFill/>
                </a:ln>
                <a:effectLst/>
                <a:uLnTx/>
                <a:uFillTx/>
                <a:ea typeface="宋体" panose="02010600030101010101" pitchFamily="2" charset="-122"/>
                <a:sym typeface="+mn-ea"/>
              </a:rPr>
              <a:t>2)</a:t>
            </a:r>
            <a:r>
              <a:rPr kumimoji="1" lang="zh-CN" altLang="en-US" b="1" kern="0" noProof="0" dirty="0">
                <a:ln>
                  <a:noFill/>
                </a:ln>
                <a:effectLst/>
                <a:uLnTx/>
                <a:uFillTx/>
                <a:ea typeface="宋体" panose="02010600030101010101" pitchFamily="2" charset="-122"/>
                <a:sym typeface="+mn-ea"/>
              </a:rPr>
              <a:t>依据各类作物的个体化需求，灵活且精准地调节温室内的环境参数。</a:t>
            </a:r>
            <a:r>
              <a:rPr kumimoji="1" lang="zh-CN" altLang="en-US" kern="0" noProof="0" dirty="0">
                <a:ln>
                  <a:noFill/>
                </a:ln>
                <a:effectLst/>
                <a:uLnTx/>
                <a:uFillTx/>
                <a:ea typeface="宋体" panose="02010600030101010101" pitchFamily="2" charset="-122"/>
                <a:sym typeface="+mn-ea"/>
              </a:rPr>
              <a:t>系统能够根据不同作物在其生长周期内特定阶段所需的光照、湿度、温度、二氧化碳浓度等条件，实时做出适应性的环境调控，从而打造出符合每种作物最优生长环境的个性化管理方案。</a:t>
            </a:r>
            <a:endParaRPr kumimoji="1" lang="en-US" altLang="zh-CN" kern="0" noProof="0" dirty="0">
              <a:ln>
                <a:noFill/>
              </a:ln>
              <a:effectLst/>
              <a:uLnTx/>
              <a:uFillTx/>
              <a:ea typeface="宋体" panose="02010600030101010101" pitchFamily="2" charset="-122"/>
              <a:sym typeface="+mn-ea"/>
            </a:endParaRPr>
          </a:p>
          <a:p>
            <a:pPr indent="0" fontAlgn="auto">
              <a:lnSpc>
                <a:spcPct val="150000"/>
              </a:lnSpc>
              <a:buFont typeface="+mj-lt"/>
              <a:buNone/>
            </a:pPr>
            <a:r>
              <a:rPr kumimoji="1" lang="zh-CN" altLang="en-US" kern="0" noProof="0" dirty="0">
                <a:ln>
                  <a:noFill/>
                </a:ln>
                <a:effectLst/>
                <a:uLnTx/>
                <a:uFillTx/>
                <a:ea typeface="宋体" panose="02010600030101010101" pitchFamily="2" charset="-122"/>
                <a:sym typeface="+mn-ea"/>
              </a:rPr>
              <a:t>3)通过整合先进的</a:t>
            </a:r>
            <a:r>
              <a:rPr kumimoji="1" lang="zh-CN" altLang="en-US" b="1" kern="0" noProof="0" dirty="0">
                <a:ln>
                  <a:noFill/>
                </a:ln>
                <a:effectLst/>
                <a:uLnTx/>
                <a:uFillTx/>
                <a:ea typeface="宋体" panose="02010600030101010101" pitchFamily="2" charset="-122"/>
                <a:sym typeface="+mn-ea"/>
              </a:rPr>
              <a:t>无线通信技术</a:t>
            </a:r>
            <a:r>
              <a:rPr kumimoji="1" lang="zh-CN" altLang="en-US" kern="0" noProof="0" dirty="0">
                <a:ln>
                  <a:noFill/>
                </a:ln>
                <a:effectLst/>
                <a:uLnTx/>
                <a:uFillTx/>
                <a:ea typeface="宋体" panose="02010600030101010101" pitchFamily="2" charset="-122"/>
                <a:sym typeface="+mn-ea"/>
              </a:rPr>
              <a:t>，系统赋予了用户无论身处何地都能对温室环境进行实时、有效的远程监控与控制的能力。</a:t>
            </a:r>
            <a:endParaRPr kumimoji="1" lang="en-US" altLang="zh-CN" kern="0" noProof="0" dirty="0">
              <a:ln>
                <a:noFill/>
              </a:ln>
              <a:effectLst/>
              <a:uLnTx/>
              <a:uFillTx/>
              <a:ea typeface="宋体" panose="02010600030101010101" pitchFamily="2" charset="-122"/>
              <a:sym typeface="+mn-ea"/>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t>6</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7</a:t>
            </a:fld>
            <a:endParaRPr lang="zh-CN" altLang="en-US"/>
          </a:p>
        </p:txBody>
      </p:sp>
      <p:pic>
        <p:nvPicPr>
          <p:cNvPr id="8" name="图片 7">
            <a:extLst>
              <a:ext uri="{FF2B5EF4-FFF2-40B4-BE49-F238E27FC236}">
                <a16:creationId xmlns:a16="http://schemas.microsoft.com/office/drawing/2014/main" id="{1180AC9C-D646-8B0E-7EC0-9A64BEC43B66}"/>
              </a:ext>
            </a:extLst>
          </p:cNvPr>
          <p:cNvPicPr>
            <a:picLocks noChangeAspect="1"/>
          </p:cNvPicPr>
          <p:nvPr/>
        </p:nvPicPr>
        <p:blipFill rotWithShape="1">
          <a:blip r:embed="rId11"/>
          <a:srcRect t="11420" b="29590"/>
          <a:stretch/>
        </p:blipFill>
        <p:spPr>
          <a:xfrm>
            <a:off x="1316037" y="3988865"/>
            <a:ext cx="9168715" cy="2550047"/>
          </a:xfrm>
          <a:prstGeom prst="rect">
            <a:avLst/>
          </a:prstGeom>
        </p:spPr>
      </p:pic>
      <p:pic>
        <p:nvPicPr>
          <p:cNvPr id="9" name="图片 8">
            <a:extLst>
              <a:ext uri="{FF2B5EF4-FFF2-40B4-BE49-F238E27FC236}">
                <a16:creationId xmlns:a16="http://schemas.microsoft.com/office/drawing/2014/main" id="{AEA275F8-DF96-9F11-C485-57039073942B}"/>
              </a:ext>
            </a:extLst>
          </p:cNvPr>
          <p:cNvPicPr>
            <a:picLocks noChangeAspect="1"/>
          </p:cNvPicPr>
          <p:nvPr/>
        </p:nvPicPr>
        <p:blipFill>
          <a:blip r:embed="rId12"/>
          <a:stretch>
            <a:fillRect/>
          </a:stretch>
        </p:blipFill>
        <p:spPr>
          <a:xfrm>
            <a:off x="651516" y="3411000"/>
            <a:ext cx="1329043" cy="493819"/>
          </a:xfrm>
          <a:prstGeom prst="rect">
            <a:avLst/>
          </a:prstGeom>
        </p:spPr>
      </p:pic>
      <p:pic>
        <p:nvPicPr>
          <p:cNvPr id="11" name="图片 10">
            <a:extLst>
              <a:ext uri="{FF2B5EF4-FFF2-40B4-BE49-F238E27FC236}">
                <a16:creationId xmlns:a16="http://schemas.microsoft.com/office/drawing/2014/main" id="{1E42F40B-F51B-F305-A343-05DB7146B4EC}"/>
              </a:ext>
            </a:extLst>
          </p:cNvPr>
          <p:cNvPicPr>
            <a:picLocks noChangeAspect="1"/>
          </p:cNvPicPr>
          <p:nvPr/>
        </p:nvPicPr>
        <p:blipFill>
          <a:blip r:embed="rId13"/>
          <a:stretch>
            <a:fillRect/>
          </a:stretch>
        </p:blipFill>
        <p:spPr>
          <a:xfrm>
            <a:off x="2357955" y="994167"/>
            <a:ext cx="6574784" cy="3026683"/>
          </a:xfrm>
          <a:prstGeom prst="rect">
            <a:avLst/>
          </a:prstGeom>
        </p:spPr>
      </p:pic>
      <p:pic>
        <p:nvPicPr>
          <p:cNvPr id="12" name="图片 11">
            <a:extLst>
              <a:ext uri="{FF2B5EF4-FFF2-40B4-BE49-F238E27FC236}">
                <a16:creationId xmlns:a16="http://schemas.microsoft.com/office/drawing/2014/main" id="{EB18A6B9-01D7-A907-0D0B-28C9D1BEE009}"/>
              </a:ext>
            </a:extLst>
          </p:cNvPr>
          <p:cNvPicPr>
            <a:picLocks noChangeAspect="1"/>
          </p:cNvPicPr>
          <p:nvPr/>
        </p:nvPicPr>
        <p:blipFill>
          <a:blip r:embed="rId14"/>
          <a:stretch>
            <a:fillRect/>
          </a:stretch>
        </p:blipFill>
        <p:spPr>
          <a:xfrm>
            <a:off x="874712" y="898524"/>
            <a:ext cx="4121253" cy="4999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6" name="灯片编号占位符 5"/>
          <p:cNvSpPr>
            <a:spLocks noGrp="1"/>
          </p:cNvSpPr>
          <p:nvPr>
            <p:ph type="sldNum" sz="quarter" idx="12"/>
          </p:nvPr>
        </p:nvSpPr>
        <p:spPr/>
        <p:txBody>
          <a:bodyPr/>
          <a:lstStyle/>
          <a:p>
            <a:fld id="{565CE74E-AB26-4998-AD42-012C4C1AD076}" type="slidenum">
              <a:rPr lang="zh-CN" altLang="en-US" smtClean="0"/>
              <a:t>8</a:t>
            </a:fld>
            <a:endParaRPr lang="zh-CN" altLang="en-US"/>
          </a:p>
        </p:txBody>
      </p:sp>
      <p:pic>
        <p:nvPicPr>
          <p:cNvPr id="5" name="图片 4">
            <a:extLst>
              <a:ext uri="{FF2B5EF4-FFF2-40B4-BE49-F238E27FC236}">
                <a16:creationId xmlns:a16="http://schemas.microsoft.com/office/drawing/2014/main" id="{15E95F0D-C3A2-6FCA-1A29-35E832E3EE9B}"/>
              </a:ext>
            </a:extLst>
          </p:cNvPr>
          <p:cNvPicPr>
            <a:picLocks noChangeAspect="1"/>
          </p:cNvPicPr>
          <p:nvPr/>
        </p:nvPicPr>
        <p:blipFill>
          <a:blip r:embed="rId11"/>
          <a:stretch>
            <a:fillRect/>
          </a:stretch>
        </p:blipFill>
        <p:spPr>
          <a:xfrm>
            <a:off x="0" y="2134602"/>
            <a:ext cx="12031980" cy="4320173"/>
          </a:xfrm>
          <a:prstGeom prst="rect">
            <a:avLst/>
          </a:prstGeom>
        </p:spPr>
      </p:pic>
      <p:pic>
        <p:nvPicPr>
          <p:cNvPr id="8" name="图片 7">
            <a:extLst>
              <a:ext uri="{FF2B5EF4-FFF2-40B4-BE49-F238E27FC236}">
                <a16:creationId xmlns:a16="http://schemas.microsoft.com/office/drawing/2014/main" id="{468FB931-18E9-BF9B-5B08-F590BBD56335}"/>
              </a:ext>
            </a:extLst>
          </p:cNvPr>
          <p:cNvPicPr>
            <a:picLocks noChangeAspect="1"/>
          </p:cNvPicPr>
          <p:nvPr/>
        </p:nvPicPr>
        <p:blipFill>
          <a:blip r:embed="rId12"/>
          <a:stretch>
            <a:fillRect/>
          </a:stretch>
        </p:blipFill>
        <p:spPr>
          <a:xfrm>
            <a:off x="678001" y="1174184"/>
            <a:ext cx="4191179" cy="4999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rot="10800000">
            <a:off x="0" y="0"/>
            <a:ext cx="1623462" cy="1564105"/>
            <a:chOff x="10568538" y="5293895"/>
            <a:chExt cx="1623462" cy="1564105"/>
          </a:xfrm>
        </p:grpSpPr>
        <p:pic>
          <p:nvPicPr>
            <p:cNvPr id="26" name="图片 25"/>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l="36859" t="36246" r="45239" b="32264"/>
            <a:stretch>
              <a:fillRect/>
            </a:stretch>
          </p:blipFill>
          <p:spPr>
            <a:xfrm flipV="1">
              <a:off x="10568538" y="5300238"/>
              <a:ext cx="1623461" cy="1557759"/>
            </a:xfrm>
            <a:prstGeom prst="rect">
              <a:avLst/>
            </a:prstGeom>
          </p:spPr>
        </p:pic>
        <p:sp>
          <p:nvSpPr>
            <p:cNvPr id="27" name="矩形 26"/>
            <p:cNvSpPr/>
            <p:nvPr>
              <p:custDataLst>
                <p:tags r:id="rId6"/>
              </p:custDataLst>
            </p:nvPr>
          </p:nvSpPr>
          <p:spPr>
            <a:xfrm>
              <a:off x="10568539" y="5293895"/>
              <a:ext cx="1623461" cy="1564105"/>
            </a:xfrm>
            <a:prstGeom prst="rect">
              <a:avLst/>
            </a:prstGeom>
            <a:gradFill flip="none" rotWithShape="1">
              <a:gsLst>
                <a:gs pos="0">
                  <a:schemeClr val="bg1"/>
                </a:gs>
                <a:gs pos="100000">
                  <a:schemeClr val="bg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矩形 50"/>
          <p:cNvSpPr/>
          <p:nvPr>
            <p:custDataLst>
              <p:tags r:id="rId1"/>
            </p:custDataLst>
          </p:nvPr>
        </p:nvSpPr>
        <p:spPr>
          <a:xfrm>
            <a:off x="1282483" y="286405"/>
            <a:ext cx="6159058" cy="769441"/>
          </a:xfrm>
          <a:prstGeom prst="rect">
            <a:avLst/>
          </a:prstGeom>
          <a:noFill/>
          <a:ln>
            <a:noFill/>
          </a:ln>
        </p:spPr>
        <p:txBody>
          <a:bodyPr wrap="none">
            <a:spAutoFit/>
          </a:bodyPr>
          <a:lstStyle/>
          <a:p>
            <a:pPr algn="l" eaLnBrk="1" hangingPunct="1"/>
            <a:r>
              <a:rPr lang="zh-CN" altLang="en-US" sz="2800" dirty="0">
                <a:solidFill>
                  <a:srgbClr val="0000FF"/>
                </a:solidFill>
                <a:sym typeface="+mn-ea"/>
              </a:rPr>
              <a:t>三、课题进展</a:t>
            </a:r>
            <a:r>
              <a:rPr lang="en-US" altLang="zh-CN" sz="2800" dirty="0">
                <a:solidFill>
                  <a:srgbClr val="0000FF"/>
                </a:solidFill>
                <a:sym typeface="+mn-ea"/>
              </a:rPr>
              <a:t>|</a:t>
            </a:r>
            <a:r>
              <a:rPr kumimoji="1" lang="zh-CN" altLang="en-US" sz="1600" kern="0" noProof="0" dirty="0">
                <a:ln>
                  <a:noFill/>
                </a:ln>
                <a:solidFill>
                  <a:srgbClr val="0000FF"/>
                </a:solidFill>
                <a:effectLst/>
                <a:uLnTx/>
                <a:uFillTx/>
                <a:ea typeface="宋体" panose="02010600030101010101" pitchFamily="2" charset="-122"/>
                <a:sym typeface="+mn-ea"/>
              </a:rPr>
              <a:t>基于</a:t>
            </a:r>
            <a:r>
              <a:rPr kumimoji="1" lang="en-US" altLang="zh-CN" sz="1600" kern="0" noProof="0" dirty="0">
                <a:ln>
                  <a:noFill/>
                </a:ln>
                <a:solidFill>
                  <a:srgbClr val="0000FF"/>
                </a:solidFill>
                <a:effectLst/>
                <a:uLnTx/>
                <a:uFillTx/>
                <a:ea typeface="宋体" panose="02010600030101010101" pitchFamily="2" charset="-122"/>
                <a:sym typeface="+mn-ea"/>
              </a:rPr>
              <a:t>STM32</a:t>
            </a:r>
            <a:r>
              <a:rPr kumimoji="1" lang="zh-CN" altLang="en-US" sz="1600" kern="0" noProof="0" dirty="0">
                <a:ln>
                  <a:noFill/>
                </a:ln>
                <a:solidFill>
                  <a:srgbClr val="0000FF"/>
                </a:solidFill>
                <a:effectLst/>
                <a:uLnTx/>
                <a:uFillTx/>
                <a:ea typeface="宋体" panose="02010600030101010101" pitchFamily="2" charset="-122"/>
                <a:sym typeface="+mn-ea"/>
              </a:rPr>
              <a:t>的智能温室大棚控制系统设计</a:t>
            </a:r>
            <a:endParaRPr kumimoji="1" lang="en-US" altLang="zh-CN" sz="1600" kern="0" dirty="0">
              <a:solidFill>
                <a:srgbClr val="0000FF"/>
              </a:solidFill>
              <a:latin typeface="+mn-ea"/>
              <a:ea typeface="字魂58号-创中黑-Regular" panose="00000500000000000000" pitchFamily="2" charset="-122"/>
              <a:cs typeface="+mj-cs"/>
              <a:sym typeface="+mn-ea"/>
            </a:endParaRPr>
          </a:p>
          <a:p>
            <a:pPr algn="l" eaLnBrk="1" hangingPunct="1"/>
            <a:endParaRPr lang="en-US" altLang="zh-CN" sz="1600" dirty="0">
              <a:solidFill>
                <a:srgbClr val="0000FF"/>
              </a:solidFill>
              <a:latin typeface="字魂58号-创中黑-Regular" panose="00000500000000000000" pitchFamily="2" charset="-122"/>
              <a:ea typeface="字魂58号-创中黑-Regular" panose="00000500000000000000" pitchFamily="2" charset="-122"/>
              <a:sym typeface="+mn-ea"/>
            </a:endParaRPr>
          </a:p>
        </p:txBody>
      </p:sp>
      <p:cxnSp>
        <p:nvCxnSpPr>
          <p:cNvPr id="52" name="直接连接符 51"/>
          <p:cNvCxnSpPr/>
          <p:nvPr>
            <p:custDataLst>
              <p:tags r:id="rId2"/>
            </p:custDataLst>
          </p:nvPr>
        </p:nvCxnSpPr>
        <p:spPr>
          <a:xfrm>
            <a:off x="1282483" y="800099"/>
            <a:ext cx="10034804" cy="0"/>
          </a:xfrm>
          <a:prstGeom prst="line">
            <a:avLst/>
          </a:prstGeom>
          <a:ln>
            <a:solidFill>
              <a:srgbClr val="122171"/>
            </a:solidFill>
          </a:ln>
        </p:spPr>
        <p:style>
          <a:lnRef idx="1">
            <a:schemeClr val="accent1"/>
          </a:lnRef>
          <a:fillRef idx="0">
            <a:schemeClr val="accent1"/>
          </a:fillRef>
          <a:effectRef idx="0">
            <a:schemeClr val="accent1"/>
          </a:effectRef>
          <a:fontRef idx="minor">
            <a:schemeClr val="tx1"/>
          </a:fontRef>
        </p:style>
      </p:cxnSp>
      <p:sp>
        <p:nvSpPr>
          <p:cNvPr id="2" name="圆: 空心 1"/>
          <p:cNvSpPr/>
          <p:nvPr>
            <p:custDataLst>
              <p:tags r:id="rId3"/>
            </p:custDataLst>
          </p:nvPr>
        </p:nvSpPr>
        <p:spPr>
          <a:xfrm>
            <a:off x="874712" y="368299"/>
            <a:ext cx="441326" cy="441326"/>
          </a:xfrm>
          <a:prstGeom prst="donut">
            <a:avLst/>
          </a:prstGeom>
          <a:solidFill>
            <a:srgbClr val="345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2安建大校徽校名标准色透明底"/>
          <p:cNvPicPr>
            <a:picLocks noChangeAspect="1"/>
          </p:cNvPicPr>
          <p:nvPr>
            <p:custDataLst>
              <p:tags r:id="rId4"/>
            </p:custDataLst>
          </p:nvPr>
        </p:nvPicPr>
        <p:blipFill>
          <a:blip r:embed="rId10"/>
          <a:stretch>
            <a:fillRect/>
          </a:stretch>
        </p:blipFill>
        <p:spPr>
          <a:xfrm>
            <a:off x="10020300" y="286385"/>
            <a:ext cx="1744980" cy="42481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6" name="图片 5">
            <a:extLst>
              <a:ext uri="{FF2B5EF4-FFF2-40B4-BE49-F238E27FC236}">
                <a16:creationId xmlns:a16="http://schemas.microsoft.com/office/drawing/2014/main" id="{A9EDFD79-023C-D4AE-4565-CC38024B959A}"/>
              </a:ext>
            </a:extLst>
          </p:cNvPr>
          <p:cNvPicPr>
            <a:picLocks noChangeAspect="1"/>
          </p:cNvPicPr>
          <p:nvPr/>
        </p:nvPicPr>
        <p:blipFill>
          <a:blip r:embed="rId11"/>
          <a:stretch>
            <a:fillRect/>
          </a:stretch>
        </p:blipFill>
        <p:spPr>
          <a:xfrm>
            <a:off x="0" y="1279427"/>
            <a:ext cx="12192000" cy="5586318"/>
          </a:xfrm>
          <a:prstGeom prst="rect">
            <a:avLst/>
          </a:prstGeom>
        </p:spPr>
      </p:pic>
      <p:pic>
        <p:nvPicPr>
          <p:cNvPr id="9" name="图片 8">
            <a:extLst>
              <a:ext uri="{FF2B5EF4-FFF2-40B4-BE49-F238E27FC236}">
                <a16:creationId xmlns:a16="http://schemas.microsoft.com/office/drawing/2014/main" id="{34C6CBAC-64FB-9D13-1C33-42B9AA2EA21E}"/>
              </a:ext>
            </a:extLst>
          </p:cNvPr>
          <p:cNvPicPr>
            <a:picLocks noChangeAspect="1"/>
          </p:cNvPicPr>
          <p:nvPr/>
        </p:nvPicPr>
        <p:blipFill>
          <a:blip r:embed="rId12"/>
          <a:stretch>
            <a:fillRect/>
          </a:stretch>
        </p:blipFill>
        <p:spPr>
          <a:xfrm>
            <a:off x="609421" y="818996"/>
            <a:ext cx="4115157" cy="49991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BiMTYzN2E5MmFmZDNjYjViNzVkYWRjOWMyZTllNTkifQ=="/>
  <p:tag name="KSO_WPP_MARK_KEY" val="b187ac10-e4be-4ccd-9ab4-e8339c8c7ab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3.163779527559,&quot;width&quot;:2556.631496062992}"/>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971</Words>
  <Application>Microsoft Office PowerPoint</Application>
  <PresentationFormat>宽屏</PresentationFormat>
  <Paragraphs>80</Paragraphs>
  <Slides>19</Slides>
  <Notes>19</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7" baseType="lpstr">
      <vt:lpstr>思源黑体 CN Normal</vt:lpstr>
      <vt:lpstr>宋体</vt:lpstr>
      <vt:lpstr>字魂58号-创中黑-Regular</vt:lpstr>
      <vt:lpstr>Arial</vt:lpstr>
      <vt:lpstr>Calibri</vt:lpstr>
      <vt:lpstr>Times New Roman</vt:lpstr>
      <vt:lpstr>Office 主题</vt:lpstr>
      <vt:lpstr>Foxit PhantomPDF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天晴</dc:creator>
  <cp:lastModifiedBy>志豪 年</cp:lastModifiedBy>
  <cp:revision>68</cp:revision>
  <dcterms:created xsi:type="dcterms:W3CDTF">2023-05-13T07:05:00Z</dcterms:created>
  <dcterms:modified xsi:type="dcterms:W3CDTF">2024-04-22T16:18:19Z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7648D9C696B4489C9BC2BC3D61F56BB8_12</vt:lpwstr>
  </property>
  <property fmtid="{D5CDD505-2E9C-101B-9397-08002B2CF9AE}" pid="3" name="KSOProductBuildVer">
    <vt:lpwstr>2052-11.1.0.14309</vt:lpwstr>
  </property>
</Properties>
</file>